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9"/>
  </p:notesMasterIdLst>
  <p:sldIdLst>
    <p:sldId id="261"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304" r:id="rId16"/>
    <p:sldId id="305" r:id="rId17"/>
    <p:sldId id="272" r:id="rId18"/>
    <p:sldId id="273" r:id="rId19"/>
    <p:sldId id="278"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306" r:id="rId34"/>
    <p:sldId id="288" r:id="rId35"/>
    <p:sldId id="289" r:id="rId36"/>
    <p:sldId id="290" r:id="rId37"/>
    <p:sldId id="292" r:id="rId38"/>
    <p:sldId id="293"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02629C-9F57-441D-9082-1829458B6EA1}" type="datetimeFigureOut">
              <a:rPr lang="en-US" smtClean="0"/>
              <a:t>12/16/2015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E5B72-A727-4DDD-86CE-4EB52B8068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534FA7-187D-4DE0-9303-D372FBD65731}" type="slidenum">
              <a:rPr lang="en-US"/>
              <a:pPr/>
              <a:t>15</a:t>
            </a:fld>
            <a:endParaRPr lang="en-US"/>
          </a:p>
        </p:txBody>
      </p:sp>
      <p:sp>
        <p:nvSpPr>
          <p:cNvPr id="399362" name="Rectangle 2"/>
          <p:cNvSpPr>
            <a:spLocks noChangeArrowheads="1" noTextEdit="1"/>
          </p:cNvSpPr>
          <p:nvPr>
            <p:ph type="sldImg"/>
          </p:nvPr>
        </p:nvSpPr>
        <p:spPr>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D4C32-512E-4C5C-B4EC-D317C0E7F173}" type="slidenum">
              <a:rPr lang="en-US"/>
              <a:pPr/>
              <a:t>16</a:t>
            </a:fld>
            <a:endParaRPr lang="en-US"/>
          </a:p>
        </p:txBody>
      </p:sp>
      <p:sp>
        <p:nvSpPr>
          <p:cNvPr id="400386" name="Rectangle 2"/>
          <p:cNvSpPr>
            <a:spLocks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CC07B-996A-4935-91AB-56C9F84B4C53}" type="slidenum">
              <a:rPr lang="en-US"/>
              <a:pPr/>
              <a:t>33</a:t>
            </a:fld>
            <a:endParaRPr lang="en-US"/>
          </a:p>
        </p:txBody>
      </p:sp>
      <p:sp>
        <p:nvSpPr>
          <p:cNvPr id="402434" name="Rectangle 2"/>
          <p:cNvSpPr>
            <a:spLocks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27CE7-6B9A-49F1-BA86-9D5CB6634EC2}" type="datetimeFigureOut">
              <a:rPr lang="fa-IR" smtClean="0"/>
              <a:pPr/>
              <a:t>1437/03/05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0706C7-6E2D-4464-8F6B-91260C9A98B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B27CE7-6B9A-49F1-BA86-9D5CB6634EC2}" type="datetimeFigureOut">
              <a:rPr lang="fa-IR" smtClean="0"/>
              <a:pPr/>
              <a:t>1437/03/05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0706C7-6E2D-4464-8F6B-91260C9A98B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ripo.ssaa.ir/Default.aspx?tabid=329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hyperlink" Target="http://www.webmd.com/depression/guide/psychodynamic-therapy-for-depression" TargetMode="External"/><Relationship Id="rId3" Type="http://schemas.openxmlformats.org/officeDocument/2006/relationships/hyperlink" Target="http://www.webmd.com/depression/guide/depression-treatment-options" TargetMode="External"/><Relationship Id="rId7" Type="http://schemas.openxmlformats.org/officeDocument/2006/relationships/hyperlink" Target="http://www.webmd.com/depression/guide/interpersonal-therapy-for-depression" TargetMode="External"/><Relationship Id="rId2" Type="http://schemas.openxmlformats.org/officeDocument/2006/relationships/image" Target="../media/image31.jpeg"/><Relationship Id="rId1" Type="http://schemas.openxmlformats.org/officeDocument/2006/relationships/slideLayout" Target="../slideLayouts/slideLayout4.xml"/><Relationship Id="rId6" Type="http://schemas.openxmlformats.org/officeDocument/2006/relationships/hyperlink" Target="http://www.webmd.com/depression/guide/electroconvulsive-therapy" TargetMode="External"/><Relationship Id="rId5" Type="http://schemas.openxmlformats.org/officeDocument/2006/relationships/hyperlink" Target="http://www.webmd.com/depression/guide/treatment-resistant-depression-psychotherapy" TargetMode="External"/><Relationship Id="rId4" Type="http://schemas.openxmlformats.org/officeDocument/2006/relationships/hyperlink" Target="http://www.webmd.com/depression/guide/optimizing-depression-medicines" TargetMode="External"/><Relationship Id="rId9" Type="http://schemas.openxmlformats.org/officeDocument/2006/relationships/hyperlink" Target="http://www.webmd.com/depression/guide/cognitive-behavioral-therapy-for-depression"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en.wikipedia.org/wiki/Malawi" TargetMode="External"/><Relationship Id="rId13" Type="http://schemas.openxmlformats.org/officeDocument/2006/relationships/hyperlink" Target="http://en.wikipedia.org/wiki/Somalia" TargetMode="External"/><Relationship Id="rId18" Type="http://schemas.openxmlformats.org/officeDocument/2006/relationships/hyperlink" Target="http://en.wikipedia.org/wiki/Zambia" TargetMode="External"/><Relationship Id="rId3" Type="http://schemas.openxmlformats.org/officeDocument/2006/relationships/hyperlink" Target="http://en.wikipedia.org/wiki/The_Gambia" TargetMode="External"/><Relationship Id="rId7" Type="http://schemas.openxmlformats.org/officeDocument/2006/relationships/hyperlink" Target="http://en.wikipedia.org/wiki/Liberia" TargetMode="External"/><Relationship Id="rId12" Type="http://schemas.openxmlformats.org/officeDocument/2006/relationships/hyperlink" Target="http://en.wikipedia.org/wiki/Sierra_Leone" TargetMode="External"/><Relationship Id="rId17" Type="http://schemas.openxmlformats.org/officeDocument/2006/relationships/hyperlink" Target="http://en.wikipedia.org/wiki/Uganda" TargetMode="External"/><Relationship Id="rId2" Type="http://schemas.openxmlformats.org/officeDocument/2006/relationships/hyperlink" Target="http://en.wikipedia.org/wiki/Botswana" TargetMode="External"/><Relationship Id="rId16" Type="http://schemas.openxmlformats.org/officeDocument/2006/relationships/hyperlink" Target="http://en.wikipedia.org/wiki/Tanzania" TargetMode="External"/><Relationship Id="rId1" Type="http://schemas.openxmlformats.org/officeDocument/2006/relationships/slideLayout" Target="../slideLayouts/slideLayout2.xml"/><Relationship Id="rId6" Type="http://schemas.openxmlformats.org/officeDocument/2006/relationships/hyperlink" Target="http://en.wikipedia.org/wiki/Lesotho" TargetMode="External"/><Relationship Id="rId11" Type="http://schemas.openxmlformats.org/officeDocument/2006/relationships/hyperlink" Target="http://en.wikipedia.org/wiki/Rwanda" TargetMode="External"/><Relationship Id="rId5" Type="http://schemas.openxmlformats.org/officeDocument/2006/relationships/hyperlink" Target="http://en.wikipedia.org/wiki/Kenya" TargetMode="External"/><Relationship Id="rId15" Type="http://schemas.openxmlformats.org/officeDocument/2006/relationships/hyperlink" Target="http://en.wikipedia.org/wiki/Swaziland" TargetMode="External"/><Relationship Id="rId10" Type="http://schemas.openxmlformats.org/officeDocument/2006/relationships/hyperlink" Target="http://en.wikipedia.org/wiki/Namibia" TargetMode="External"/><Relationship Id="rId19" Type="http://schemas.openxmlformats.org/officeDocument/2006/relationships/hyperlink" Target="http://en.wikipedia.org/wiki/Zimbabwe" TargetMode="External"/><Relationship Id="rId4" Type="http://schemas.openxmlformats.org/officeDocument/2006/relationships/hyperlink" Target="http://en.wikipedia.org/wiki/Ghana" TargetMode="External"/><Relationship Id="rId9" Type="http://schemas.openxmlformats.org/officeDocument/2006/relationships/hyperlink" Target="http://en.wikipedia.org/wiki/Mozambique" TargetMode="External"/><Relationship Id="rId14" Type="http://schemas.openxmlformats.org/officeDocument/2006/relationships/hyperlink" Target="http://en.wikipedia.org/wiki/Sudan"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38.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en.wikipedia.org/wiki/Kyrgyzstan" TargetMode="External"/><Relationship Id="rId13" Type="http://schemas.openxmlformats.org/officeDocument/2006/relationships/hyperlink" Target="http://en.wikipedia.org/wiki/European_Patent_Office" TargetMode="External"/><Relationship Id="rId3" Type="http://schemas.openxmlformats.org/officeDocument/2006/relationships/hyperlink" Target="http://en.wikipedia.org/wiki/Republic_of_Belarus" TargetMode="External"/><Relationship Id="rId7" Type="http://schemas.openxmlformats.org/officeDocument/2006/relationships/hyperlink" Target="http://en.wikipedia.org/wiki/Republic_of_Kazakhstan" TargetMode="External"/><Relationship Id="rId12" Type="http://schemas.openxmlformats.org/officeDocument/2006/relationships/hyperlink" Target="http://en.wikipedia.org/wiki/Eurasian_Patent_Organization" TargetMode="External"/><Relationship Id="rId2" Type="http://schemas.openxmlformats.org/officeDocument/2006/relationships/hyperlink" Target="http://en.wikipedia.org/wiki/Turkmenistan" TargetMode="External"/><Relationship Id="rId1" Type="http://schemas.openxmlformats.org/officeDocument/2006/relationships/slideLayout" Target="../slideLayouts/slideLayout2.xml"/><Relationship Id="rId6" Type="http://schemas.openxmlformats.org/officeDocument/2006/relationships/hyperlink" Target="http://en.wikipedia.org/wiki/Azerbaijan_Republic" TargetMode="External"/><Relationship Id="rId11" Type="http://schemas.openxmlformats.org/officeDocument/2006/relationships/hyperlink" Target="http://en.wikipedia.org/wiki/Denunciation" TargetMode="External"/><Relationship Id="rId5" Type="http://schemas.openxmlformats.org/officeDocument/2006/relationships/hyperlink" Target="http://en.wikipedia.org/wiki/Russia" TargetMode="External"/><Relationship Id="rId10" Type="http://schemas.openxmlformats.org/officeDocument/2006/relationships/hyperlink" Target="http://en.wikipedia.org/wiki/Republic_of_Moldova" TargetMode="External"/><Relationship Id="rId4" Type="http://schemas.openxmlformats.org/officeDocument/2006/relationships/hyperlink" Target="http://en.wikipedia.org/wiki/Republic_of_Tajikistan" TargetMode="External"/><Relationship Id="rId9" Type="http://schemas.openxmlformats.org/officeDocument/2006/relationships/hyperlink" Target="http://en.wikipedia.org/wiki/Republic_of_Armenia" TargetMode="External"/><Relationship Id="rId14" Type="http://schemas.openxmlformats.org/officeDocument/2006/relationships/hyperlink" Target="http://en.wikipedia.org/wiki/Administrative_Council_of_the_European_Patent_Organisation"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www.wipo.int/pct/en/texts/reg_de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en.wikipedia.org/wiki/Riyadh" TargetMode="External"/><Relationship Id="rId2" Type="http://schemas.openxmlformats.org/officeDocument/2006/relationships/hyperlink" Target="http://en.wikipedia.org/wiki/Patent_office" TargetMode="External"/><Relationship Id="rId1" Type="http://schemas.openxmlformats.org/officeDocument/2006/relationships/slideLayout" Target="../slideLayouts/slideLayout2.xml"/><Relationship Id="rId6" Type="http://schemas.openxmlformats.org/officeDocument/2006/relationships/hyperlink" Target="http://en.wikipedia.org/wiki/Patent_examiner" TargetMode="External"/><Relationship Id="rId5" Type="http://schemas.openxmlformats.org/officeDocument/2006/relationships/hyperlink" Target="http://en.wikipedia.org/wiki/Gulf_Cooperation_Council" TargetMode="External"/><Relationship Id="rId4" Type="http://schemas.openxmlformats.org/officeDocument/2006/relationships/hyperlink" Target="http://en.wikipedia.org/wiki/Saudi_Arabi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14422"/>
          </a:xfrm>
        </p:spPr>
        <p:txBody>
          <a:bodyPr/>
          <a:lstStyle/>
          <a:p>
            <a:r>
              <a:rPr lang="fa-IR" b="1" dirty="0"/>
              <a:t>حقوق مالكيت فكري </a:t>
            </a:r>
            <a:endParaRPr lang="fa-IR" dirty="0"/>
          </a:p>
        </p:txBody>
      </p:sp>
      <p:sp>
        <p:nvSpPr>
          <p:cNvPr id="3" name="Subtitle 2"/>
          <p:cNvSpPr>
            <a:spLocks noGrp="1"/>
          </p:cNvSpPr>
          <p:nvPr>
            <p:ph type="subTitle" idx="1"/>
          </p:nvPr>
        </p:nvSpPr>
        <p:spPr>
          <a:xfrm>
            <a:off x="214282" y="1214422"/>
            <a:ext cx="8715436" cy="5429288"/>
          </a:xfrm>
        </p:spPr>
        <p:txBody>
          <a:bodyPr/>
          <a:lstStyle/>
          <a:p>
            <a:r>
              <a:rPr lang="fa-IR" b="1" dirty="0"/>
              <a:t>حقوقي است كه از طرف جامعه به اشخاص حقيقي يا حقوقي به خاطر خلق آثار ادبي و معنوي ،اختراعات ،طرح ها و اسامي و نشان هاي استفاده شده در تجارت داده مي شود،اين حقوق به دارنده اختيار مي دهد كه ديگران را از استفاده غير مجاز از حق خود در طول دوره محدودي منع نمايد .</a:t>
            </a:r>
            <a:endParaRPr lang="en-US" dirty="0"/>
          </a:p>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a:t>
            </a:r>
            <a:r>
              <a:rPr lang="fa-IR" dirty="0" smtClean="0"/>
              <a:t>:</a:t>
            </a:r>
            <a:r>
              <a:rPr lang="en-US" dirty="0" smtClean="0"/>
              <a:t>Industrial property</a:t>
            </a:r>
            <a:endParaRPr lang="fa-IR" dirty="0"/>
          </a:p>
        </p:txBody>
      </p:sp>
      <p:pic>
        <p:nvPicPr>
          <p:cNvPr id="4" name="Content Placeholder 3" descr="index.jpg"/>
          <p:cNvPicPr>
            <a:picLocks noGrp="1" noChangeAspect="1"/>
          </p:cNvPicPr>
          <p:nvPr>
            <p:ph idx="1"/>
          </p:nvPr>
        </p:nvPicPr>
        <p:blipFill>
          <a:blip r:embed="rId2" cstate="print"/>
          <a:stretch>
            <a:fillRect/>
          </a:stretch>
        </p:blipFill>
        <p:spPr>
          <a:xfrm>
            <a:off x="285720" y="1785926"/>
            <a:ext cx="7858180" cy="471490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علامت تجاری چیست؟</a:t>
            </a:r>
            <a:r>
              <a:rPr lang="fa-IR" dirty="0" smtClean="0"/>
              <a:t/>
            </a:r>
            <a:br>
              <a:rPr lang="fa-IR" dirty="0" smtClean="0"/>
            </a:br>
            <a:endParaRPr lang="fa-IR" dirty="0"/>
          </a:p>
        </p:txBody>
      </p:sp>
      <p:sp>
        <p:nvSpPr>
          <p:cNvPr id="3" name="Content Placeholder 2"/>
          <p:cNvSpPr>
            <a:spLocks noGrp="1"/>
          </p:cNvSpPr>
          <p:nvPr>
            <p:ph idx="1"/>
          </p:nvPr>
        </p:nvSpPr>
        <p:spPr>
          <a:xfrm>
            <a:off x="0" y="1142984"/>
            <a:ext cx="8929718" cy="5500726"/>
          </a:xfrm>
        </p:spPr>
        <p:txBody>
          <a:bodyPr>
            <a:normAutofit fontScale="92500" lnSpcReduction="20000"/>
          </a:bodyPr>
          <a:lstStyle/>
          <a:p>
            <a:r>
              <a:rPr lang="fa-IR" dirty="0" smtClean="0"/>
              <a:t>علامت </a:t>
            </a:r>
            <a:r>
              <a:rPr lang="fa-IR" dirty="0"/>
              <a:t>تجاری </a:t>
            </a:r>
            <a:r>
              <a:rPr lang="fa-IR" b="1" dirty="0"/>
              <a:t>نشانی</a:t>
            </a:r>
            <a:r>
              <a:rPr lang="fa-IR" dirty="0"/>
              <a:t> است که قادر است کالاهای تولیدی یا خدمات ارائه شده توسط یک شخص/بنگاه را از کالاها یا خدمات سایر بنگاه‌ها با اشخاص </a:t>
            </a:r>
            <a:r>
              <a:rPr lang="fa-IR" b="1" dirty="0"/>
              <a:t>متمایز نماید</a:t>
            </a:r>
            <a:r>
              <a:rPr lang="fa-IR" dirty="0"/>
              <a:t>. </a:t>
            </a:r>
            <a:endParaRPr lang="fa-IR" dirty="0" smtClean="0"/>
          </a:p>
          <a:p>
            <a:r>
              <a:rPr lang="fa-IR" dirty="0"/>
              <a:t>طبق ماده 30 قانون علامت‌، علامت جمعي و نام تجاري عبارتند از: </a:t>
            </a:r>
            <a:endParaRPr lang="fa-IR" dirty="0" smtClean="0"/>
          </a:p>
          <a:p>
            <a:r>
              <a:rPr lang="fa-IR" b="1" dirty="0"/>
              <a:t>الف</a:t>
            </a:r>
            <a:r>
              <a:rPr lang="fa-IR" dirty="0"/>
              <a:t> ـ علامت يعني </a:t>
            </a:r>
            <a:r>
              <a:rPr lang="fa-IR" b="1" dirty="0"/>
              <a:t>هر نشان قابل رؤيتي كه بتواند كالاها يا خدمات </a:t>
            </a:r>
            <a:r>
              <a:rPr lang="fa-IR" dirty="0"/>
              <a:t>اشخاص حقيقي يا حقوقي را از هم متمايز سازد. </a:t>
            </a:r>
            <a:endParaRPr lang="fa-IR" dirty="0" smtClean="0"/>
          </a:p>
          <a:p>
            <a:r>
              <a:rPr lang="fa-IR" b="1" dirty="0"/>
              <a:t>ب</a:t>
            </a:r>
            <a:r>
              <a:rPr lang="fa-IR" dirty="0"/>
              <a:t> ـ علامت جمعي يعني هر نشان قابل رؤيتي كه باعنوان علامت جمعي در اظهارنامه ثبت معرفي شود و بتواند مبدأ و يا هرگونه خصوصيات ديگر مانند كيفيت كالا ياخدمات اشخاص حقيقي و حقوقي را كه از اين نشان تحت نظارت مالك علامت ثبت شده جمعي استفاده مي‌كنند متمايز سازد. </a:t>
            </a:r>
            <a:endParaRPr lang="fa-IR" dirty="0" smtClean="0"/>
          </a:p>
          <a:p>
            <a:r>
              <a:rPr lang="fa-IR" b="1" dirty="0"/>
              <a:t>ج</a:t>
            </a:r>
            <a:r>
              <a:rPr lang="fa-IR" dirty="0"/>
              <a:t> ـ نام تجارتي يعني اسم يا عنواني كه معرف و مشخص‌كننده شخص حقيقي ياحقوقي باشد.</a:t>
            </a:r>
            <a:endParaRPr lang="fa-IR" dirty="0" smtClean="0"/>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hlinkClick r:id="rId2"/>
              </a:rPr>
              <a:t>مزایای ثبت</a:t>
            </a:r>
            <a:r>
              <a:rPr lang="fa-IR" b="1" dirty="0" smtClean="0"/>
              <a:t> علائم تجاری </a:t>
            </a:r>
            <a:endParaRPr lang="fa-IR" dirty="0"/>
          </a:p>
        </p:txBody>
      </p:sp>
      <p:sp>
        <p:nvSpPr>
          <p:cNvPr id="3" name="Content Placeholder 2"/>
          <p:cNvSpPr>
            <a:spLocks noGrp="1"/>
          </p:cNvSpPr>
          <p:nvPr>
            <p:ph idx="1"/>
          </p:nvPr>
        </p:nvSpPr>
        <p:spPr/>
        <p:txBody>
          <a:bodyPr>
            <a:normAutofit fontScale="77500" lnSpcReduction="20000"/>
          </a:bodyPr>
          <a:lstStyle/>
          <a:p>
            <a:pPr algn="ctr"/>
            <a:r>
              <a:rPr lang="fa-IR" b="1" dirty="0"/>
              <a:t>                                                                  </a:t>
            </a:r>
            <a:endParaRPr lang="fa-IR" dirty="0" smtClean="0"/>
          </a:p>
          <a:p>
            <a:pPr algn="ctr"/>
            <a:r>
              <a:rPr lang="fa-IR" b="1" dirty="0"/>
              <a:t>·        </a:t>
            </a:r>
            <a:r>
              <a:rPr lang="fa-IR" dirty="0"/>
              <a:t>تضمین می‌کند که مشتریان می‌توانند محصولات را از یکدیگر </a:t>
            </a:r>
            <a:r>
              <a:rPr lang="fa-IR" b="1" dirty="0"/>
              <a:t>تشخیص دهند.</a:t>
            </a:r>
            <a:endParaRPr lang="fa-IR" b="1" dirty="0" smtClean="0"/>
          </a:p>
          <a:p>
            <a:pPr algn="ctr"/>
            <a:r>
              <a:rPr lang="fa-IR" dirty="0"/>
              <a:t>شرکت‌ها را قادر می‌سازد محصولات‌شان را از </a:t>
            </a:r>
            <a:r>
              <a:rPr lang="fa-IR" b="1" dirty="0"/>
              <a:t>یکدیگر متمایز سازند.</a:t>
            </a:r>
            <a:endParaRPr lang="fa-IR" b="1" dirty="0" smtClean="0"/>
          </a:p>
          <a:p>
            <a:pPr algn="ctr"/>
            <a:r>
              <a:rPr lang="fa-IR" dirty="0"/>
              <a:t>ابزار بازاریابی و اساس </a:t>
            </a:r>
            <a:r>
              <a:rPr lang="fa-IR" b="1" dirty="0"/>
              <a:t>ایجاد وجهه و شهرت شرکت‌ها</a:t>
            </a:r>
            <a:r>
              <a:rPr lang="fa-IR" dirty="0"/>
              <a:t> هستند.</a:t>
            </a:r>
            <a:endParaRPr lang="fa-IR" dirty="0" smtClean="0"/>
          </a:p>
          <a:p>
            <a:pPr algn="ctr"/>
            <a:r>
              <a:rPr lang="fa-IR" dirty="0"/>
              <a:t>اجازه استفاده از  آنها به اشخاص ثالث داده می‌شود و </a:t>
            </a:r>
            <a:r>
              <a:rPr lang="fa-IR" b="1" dirty="0"/>
              <a:t>منبع مستقیم درآمد از محل حق امتیازها </a:t>
            </a:r>
            <a:r>
              <a:rPr lang="fa-IR" dirty="0"/>
              <a:t>می‌باشند.</a:t>
            </a:r>
            <a:endParaRPr lang="fa-IR" dirty="0" smtClean="0"/>
          </a:p>
          <a:p>
            <a:pPr algn="ctr"/>
            <a:r>
              <a:rPr lang="fa-IR" dirty="0"/>
              <a:t>جزء ضروری </a:t>
            </a:r>
            <a:r>
              <a:rPr lang="fa-IR" b="1" dirty="0"/>
              <a:t>موافقت‌نامه‌های اعطای نمایندگی </a:t>
            </a:r>
            <a:r>
              <a:rPr lang="fa-IR" dirty="0"/>
              <a:t>هستند.</a:t>
            </a:r>
            <a:endParaRPr lang="fa-IR" dirty="0" smtClean="0"/>
          </a:p>
          <a:p>
            <a:pPr algn="ctr"/>
            <a:r>
              <a:rPr lang="fa-IR" dirty="0"/>
              <a:t>ممکن است </a:t>
            </a:r>
            <a:r>
              <a:rPr lang="fa-IR" b="1" dirty="0"/>
              <a:t>دارائی ازرشمند کسب و کار </a:t>
            </a:r>
            <a:r>
              <a:rPr lang="fa-IR" dirty="0"/>
              <a:t>باشند</a:t>
            </a:r>
            <a:endParaRPr lang="fa-IR" dirty="0" smtClean="0"/>
          </a:p>
          <a:p>
            <a:pPr algn="ctr"/>
            <a:r>
              <a:rPr lang="fa-IR" dirty="0"/>
              <a:t>شرکت‌ها را تشویق می‌کنند </a:t>
            </a:r>
            <a:r>
              <a:rPr lang="fa-IR" b="1" dirty="0"/>
              <a:t>در حفظ یا بهبود کیفیت محصولات سرمایه‌گذاری کنند.</a:t>
            </a:r>
            <a:endParaRPr lang="fa-IR" b="1" dirty="0" smtClean="0"/>
          </a:p>
          <a:p>
            <a:pPr algn="ctr"/>
            <a:r>
              <a:rPr lang="fa-IR" dirty="0"/>
              <a:t>ممکن است برای </a:t>
            </a:r>
            <a:r>
              <a:rPr lang="fa-IR" b="1" dirty="0"/>
              <a:t>دریافت وام مفید </a:t>
            </a:r>
            <a:r>
              <a:rPr lang="fa-IR" dirty="0"/>
              <a:t>باشند.</a:t>
            </a:r>
            <a:endParaRPr lang="fa-IR" dirty="0" smtClean="0"/>
          </a:p>
          <a:p>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lstStyle/>
          <a:p>
            <a:r>
              <a:rPr lang="fa-IR" dirty="0" smtClean="0"/>
              <a:t>طرحهای صنعتی</a:t>
            </a:r>
            <a:endParaRPr lang="fa-IR" dirty="0"/>
          </a:p>
        </p:txBody>
      </p:sp>
      <p:sp>
        <p:nvSpPr>
          <p:cNvPr id="3" name="Content Placeholder 2"/>
          <p:cNvSpPr>
            <a:spLocks noGrp="1"/>
          </p:cNvSpPr>
          <p:nvPr>
            <p:ph idx="1"/>
          </p:nvPr>
        </p:nvSpPr>
        <p:spPr>
          <a:xfrm>
            <a:off x="0" y="928670"/>
            <a:ext cx="9144000" cy="5929330"/>
          </a:xfrm>
        </p:spPr>
        <p:txBody>
          <a:bodyPr>
            <a:normAutofit/>
          </a:bodyPr>
          <a:lstStyle/>
          <a:p>
            <a:r>
              <a:rPr lang="fa-IR" b="1" dirty="0"/>
              <a:t>چه طرح هایی بعنوان طرح صنعتی قابل ثبت است؟</a:t>
            </a:r>
            <a:endParaRPr lang="fa-IR" dirty="0" smtClean="0"/>
          </a:p>
          <a:p>
            <a:r>
              <a:rPr lang="fa-IR" dirty="0"/>
              <a:t>·         طرح باید "جدید" باشد یک طرح در صورتی جدید محسوب خواهد شد که عین آن قبل از تاریخ تسلیم یا تقاضانامه ثبت در دسترس عموم نباشد.</a:t>
            </a:r>
            <a:endParaRPr lang="fa-IR" dirty="0" smtClean="0"/>
          </a:p>
          <a:p>
            <a:r>
              <a:rPr lang="fa-IR" dirty="0"/>
              <a:t>·         طرح باید "اصیل" اصل باشد. یک طرح در صورتی اصل محسوب می شود که بطور مستقل توسط طراح پدیده آمده باشد و کپی یا تقلیدی از طرح های موجود نباشد. </a:t>
            </a:r>
            <a:endParaRPr lang="fa-IR" dirty="0" smtClean="0"/>
          </a:p>
          <a:p>
            <a:r>
              <a:rPr lang="fa-IR" dirty="0"/>
              <a:t>·         طرح باید شخصیت فردی داشته باشد. یعنی تأثیر کلی که طرح بر کاربر آگاه بوجود می آورد با تأثیر کلی که طرح های قبلی که قبلاً در دسترس عموم قرار گرفته اید بر آن کاربر بوجود می آورند، تفاوت داشته باشد.</a:t>
            </a:r>
            <a:endParaRPr lang="fa-IR" dirty="0" smtClean="0"/>
          </a:p>
          <a:p>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نمونه طرح صنعتی</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1376362" y="2824956"/>
            <a:ext cx="2200275" cy="2076450"/>
          </a:xfrm>
        </p:spPr>
      </p:pic>
      <p:pic>
        <p:nvPicPr>
          <p:cNvPr id="6" name="Content Placeholder 5" descr="index.jpg"/>
          <p:cNvPicPr>
            <a:picLocks noGrp="1" noChangeAspect="1"/>
          </p:cNvPicPr>
          <p:nvPr>
            <p:ph sz="half" idx="2"/>
          </p:nvPr>
        </p:nvPicPr>
        <p:blipFill>
          <a:blip r:embed="rId3" cstate="print"/>
          <a:stretch>
            <a:fillRect/>
          </a:stretch>
        </p:blipFill>
        <p:spPr>
          <a:xfrm>
            <a:off x="5638800" y="2753519"/>
            <a:ext cx="2057400" cy="22193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pPr>
              <a:buClr>
                <a:schemeClr val="bg2"/>
              </a:buClr>
            </a:pPr>
            <a:r>
              <a:rPr lang="en-US" b="1">
                <a:solidFill>
                  <a:srgbClr val="000000"/>
                </a:solidFill>
                <a:effectLst>
                  <a:outerShdw blurRad="38100" dist="38100" dir="2700000" algn="tl">
                    <a:srgbClr val="FFFFFF"/>
                  </a:outerShdw>
                </a:effectLst>
              </a:rPr>
              <a:t>BEFORE  DRAFTING</a:t>
            </a:r>
          </a:p>
        </p:txBody>
      </p:sp>
      <p:sp>
        <p:nvSpPr>
          <p:cNvPr id="339971" name="Rectangle 3"/>
          <p:cNvSpPr>
            <a:spLocks noGrp="1" noChangeArrowheads="1"/>
          </p:cNvSpPr>
          <p:nvPr>
            <p:ph type="body" idx="1"/>
          </p:nvPr>
        </p:nvSpPr>
        <p:spPr/>
        <p:txBody>
          <a:bodyPr/>
          <a:lstStyle/>
          <a:p>
            <a:pPr algn="l" rtl="0">
              <a:buClr>
                <a:schemeClr val="bg2"/>
              </a:buClr>
              <a:buSzTx/>
            </a:pPr>
            <a:r>
              <a:rPr lang="en-US" dirty="0">
                <a:solidFill>
                  <a:srgbClr val="000000"/>
                </a:solidFill>
                <a:effectLst/>
              </a:rPr>
              <a:t>What is the invention ?</a:t>
            </a:r>
          </a:p>
          <a:p>
            <a:pPr algn="l" rtl="0">
              <a:buClr>
                <a:schemeClr val="bg2"/>
              </a:buClr>
              <a:buSzTx/>
            </a:pPr>
            <a:r>
              <a:rPr lang="en-US" dirty="0">
                <a:solidFill>
                  <a:srgbClr val="000000"/>
                </a:solidFill>
                <a:effectLst/>
              </a:rPr>
              <a:t>Is invention patentable ?</a:t>
            </a:r>
          </a:p>
          <a:p>
            <a:pPr algn="l" rtl="0">
              <a:buClr>
                <a:schemeClr val="bg2"/>
              </a:buClr>
              <a:buSzTx/>
            </a:pPr>
            <a:r>
              <a:rPr lang="en-US" dirty="0">
                <a:solidFill>
                  <a:srgbClr val="000000"/>
                </a:solidFill>
                <a:effectLst/>
              </a:rPr>
              <a:t>Is invention novel, inventive ?</a:t>
            </a:r>
          </a:p>
          <a:p>
            <a:pPr algn="l" rtl="0">
              <a:buClr>
                <a:schemeClr val="bg2"/>
              </a:buClr>
              <a:buSzTx/>
            </a:pPr>
            <a:r>
              <a:rPr lang="en-US" dirty="0">
                <a:solidFill>
                  <a:srgbClr val="000000"/>
                </a:solidFill>
                <a:effectLst/>
              </a:rPr>
              <a:t>Prior art/prior disclosure ?</a:t>
            </a:r>
          </a:p>
          <a:p>
            <a:pPr lvl="1" algn="l" rtl="0">
              <a:buClr>
                <a:schemeClr val="bg2"/>
              </a:buClr>
            </a:pPr>
            <a:r>
              <a:rPr lang="en-US" dirty="0">
                <a:solidFill>
                  <a:srgbClr val="000000"/>
                </a:solidFill>
                <a:effectLst/>
              </a:rPr>
              <a:t>Oral disclosure ?</a:t>
            </a:r>
          </a:p>
          <a:p>
            <a:pPr lvl="1" algn="l" rtl="0">
              <a:buClr>
                <a:schemeClr val="bg2"/>
              </a:buClr>
            </a:pPr>
            <a:r>
              <a:rPr lang="en-US" dirty="0">
                <a:solidFill>
                  <a:srgbClr val="000000"/>
                </a:solidFill>
                <a:effectLst/>
              </a:rPr>
              <a:t>Prior printed publication available to the public ?</a:t>
            </a:r>
          </a:p>
          <a:p>
            <a:pPr lvl="1" algn="l" rtl="0">
              <a:buClr>
                <a:schemeClr val="bg2"/>
              </a:buClr>
            </a:pPr>
            <a:r>
              <a:rPr lang="en-US" dirty="0">
                <a:solidFill>
                  <a:srgbClr val="000000"/>
                </a:solidFill>
                <a:effectLst/>
              </a:rPr>
              <a:t>Prior public use ?</a:t>
            </a:r>
          </a:p>
          <a:p>
            <a:pPr algn="l" rtl="0">
              <a:buClr>
                <a:schemeClr val="bg2"/>
              </a:buClr>
              <a:buSzTx/>
            </a:pPr>
            <a:endParaRPr lang="en-US" dirty="0">
              <a:solidFill>
                <a:srgbClr val="000000"/>
              </a:solidFill>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685800" y="0"/>
            <a:ext cx="7772400" cy="1066800"/>
          </a:xfrm>
        </p:spPr>
        <p:txBody>
          <a:bodyPr/>
          <a:lstStyle/>
          <a:p>
            <a:r>
              <a:rPr lang="en-US" b="1">
                <a:solidFill>
                  <a:srgbClr val="000000"/>
                </a:solidFill>
                <a:effectLst>
                  <a:outerShdw blurRad="38100" dist="38100" dir="2700000" algn="tl">
                    <a:srgbClr val="FFFFFF"/>
                  </a:outerShdw>
                </a:effectLst>
              </a:rPr>
              <a:t>BEFORE DRAFTING:</a:t>
            </a:r>
          </a:p>
        </p:txBody>
      </p:sp>
      <p:sp>
        <p:nvSpPr>
          <p:cNvPr id="335875" name="Rectangle 3"/>
          <p:cNvSpPr>
            <a:spLocks noGrp="1" noChangeArrowheads="1"/>
          </p:cNvSpPr>
          <p:nvPr>
            <p:ph type="body" idx="1"/>
          </p:nvPr>
        </p:nvSpPr>
        <p:spPr>
          <a:xfrm>
            <a:off x="0" y="990600"/>
            <a:ext cx="9144000" cy="5867400"/>
          </a:xfrm>
        </p:spPr>
        <p:txBody>
          <a:bodyPr/>
          <a:lstStyle/>
          <a:p>
            <a:pPr marL="714375" indent="-357188" algn="l" rtl="0">
              <a:lnSpc>
                <a:spcPct val="90000"/>
              </a:lnSpc>
              <a:buClr>
                <a:schemeClr val="bg2"/>
              </a:buClr>
              <a:buSzTx/>
              <a:buFont typeface="Wingdings" pitchFamily="2" charset="2"/>
              <a:buNone/>
              <a:tabLst>
                <a:tab pos="800100" algn="l"/>
              </a:tabLst>
            </a:pPr>
            <a:r>
              <a:rPr lang="en-US" sz="2800" b="1" dirty="0">
                <a:solidFill>
                  <a:srgbClr val="000000"/>
                </a:solidFill>
                <a:effectLst/>
              </a:rPr>
              <a:t>VERIFY THE FOLLOWING:</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Conduct search </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Enlist problems in prior art</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What is the problem sought to be solved by the invention?</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What is the novelty?</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Is the solution obvious? </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Is it artificially excluded ?</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Has publication ensued?</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Ascertain the type of application -whether complete or provisional is to be filed</a:t>
            </a:r>
          </a:p>
          <a:p>
            <a:pPr marL="714375" indent="-357188" algn="l" rtl="0">
              <a:lnSpc>
                <a:spcPct val="90000"/>
              </a:lnSpc>
              <a:buClr>
                <a:schemeClr val="bg2"/>
              </a:buClr>
              <a:buSzTx/>
              <a:buFont typeface="Wingdings" pitchFamily="2" charset="2"/>
              <a:buChar char="ü"/>
              <a:tabLst>
                <a:tab pos="800100" algn="l"/>
              </a:tabLst>
            </a:pPr>
            <a:r>
              <a:rPr lang="en-US" sz="2800" dirty="0">
                <a:solidFill>
                  <a:srgbClr val="000000"/>
                </a:solidFill>
                <a:effectLst/>
              </a:rPr>
              <a:t>Decide the area and nature of protection- Paris convention, PCT, ordinary application.</a:t>
            </a:r>
          </a:p>
          <a:p>
            <a:pPr marL="714375" indent="-357188" algn="l" rtl="0">
              <a:lnSpc>
                <a:spcPct val="90000"/>
              </a:lnSpc>
              <a:buClr>
                <a:schemeClr val="bg2"/>
              </a:buClr>
              <a:buSzTx/>
              <a:buFont typeface="Wingdings" pitchFamily="2" charset="2"/>
              <a:buChar char="ü"/>
              <a:tabLst>
                <a:tab pos="800100" algn="l"/>
              </a:tabLst>
            </a:pPr>
            <a:endParaRPr lang="en-US" sz="2800" dirty="0">
              <a:solidFill>
                <a:srgbClr val="000000"/>
              </a:solidFill>
              <a:effectLs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Patent?</a:t>
            </a:r>
            <a:br>
              <a:rPr lang="en-US" b="1" dirty="0" smtClean="0"/>
            </a:br>
            <a:endParaRPr lang="fa-IR" dirty="0"/>
          </a:p>
        </p:txBody>
      </p:sp>
      <p:sp>
        <p:nvSpPr>
          <p:cNvPr id="3" name="Content Placeholder 2"/>
          <p:cNvSpPr>
            <a:spLocks noGrp="1"/>
          </p:cNvSpPr>
          <p:nvPr>
            <p:ph idx="1"/>
          </p:nvPr>
        </p:nvSpPr>
        <p:spPr/>
        <p:txBody>
          <a:bodyPr/>
          <a:lstStyle/>
          <a:p>
            <a:pPr algn="l" rtl="0"/>
            <a:r>
              <a:rPr lang="en-US" dirty="0" smtClean="0"/>
              <a:t>A patent is an exclusive right granted for an </a:t>
            </a:r>
            <a:r>
              <a:rPr lang="en-US" b="1" dirty="0" smtClean="0"/>
              <a:t>invention</a:t>
            </a:r>
          </a:p>
          <a:p>
            <a:pPr algn="l" rtl="0"/>
            <a:r>
              <a:rPr lang="en-US" dirty="0" smtClean="0"/>
              <a:t>a new way of doing something, or offers a </a:t>
            </a:r>
            <a:r>
              <a:rPr lang="en-US" b="1" dirty="0" smtClean="0"/>
              <a:t>new technical solution          </a:t>
            </a:r>
          </a:p>
          <a:p>
            <a:pPr algn="l" rtl="0"/>
            <a:r>
              <a:rPr lang="en-US" b="1" dirty="0" smtClean="0"/>
              <a:t> </a:t>
            </a:r>
            <a:r>
              <a:rPr lang="en-US" dirty="0" smtClean="0"/>
              <a:t>to a problem. ,</a:t>
            </a:r>
          </a:p>
          <a:p>
            <a:pPr algn="l"/>
            <a:r>
              <a:rPr lang="en-US" dirty="0" smtClean="0"/>
              <a:t>invention” means a solution to a specific </a:t>
            </a:r>
          </a:p>
          <a:p>
            <a:pPr lvl="1" algn="l" rtl="0"/>
            <a:r>
              <a:rPr lang="en-US" dirty="0" smtClean="0"/>
              <a:t>problem in the field of technology. </a:t>
            </a:r>
          </a:p>
          <a:p>
            <a:pPr algn="l" rtl="0"/>
            <a:endParaRPr lang="fa-IR" dirty="0"/>
          </a:p>
        </p:txBody>
      </p:sp>
      <p:sp>
        <p:nvSpPr>
          <p:cNvPr id="4" name="Notched Right Arrow 3"/>
          <p:cNvSpPr/>
          <p:nvPr/>
        </p:nvSpPr>
        <p:spPr>
          <a:xfrm>
            <a:off x="4714876" y="3143248"/>
            <a:ext cx="2500330" cy="1143008"/>
          </a:xfrm>
          <a:prstGeom prst="notched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 new way of doing something, or offers </a:t>
            </a:r>
            <a:r>
              <a:rPr lang="en-US" i="1" dirty="0" smtClean="0"/>
              <a:t>a</a:t>
            </a:r>
            <a:r>
              <a:rPr lang="en-US" dirty="0" smtClean="0"/>
              <a:t> new technical solution to a problem. </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a:t>
            </a:r>
            <a:endParaRPr lang="fa-IR" dirty="0"/>
          </a:p>
        </p:txBody>
      </p:sp>
      <p:sp>
        <p:nvSpPr>
          <p:cNvPr id="3" name="Text Placeholder 2"/>
          <p:cNvSpPr>
            <a:spLocks noGrp="1"/>
          </p:cNvSpPr>
          <p:nvPr>
            <p:ph type="body" idx="1"/>
          </p:nvPr>
        </p:nvSpPr>
        <p:spPr/>
        <p:txBody>
          <a:bodyPr>
            <a:normAutofit/>
          </a:bodyPr>
          <a:lstStyle/>
          <a:p>
            <a:r>
              <a:rPr lang="en-US" dirty="0" smtClean="0"/>
              <a:t>technical  problem</a:t>
            </a:r>
            <a:endParaRPr lang="fa-IR" dirty="0"/>
          </a:p>
        </p:txBody>
      </p:sp>
      <p:pic>
        <p:nvPicPr>
          <p:cNvPr id="7" name="Content Placeholder 6" descr="images.jpg"/>
          <p:cNvPicPr>
            <a:picLocks noGrp="1" noChangeAspect="1"/>
          </p:cNvPicPr>
          <p:nvPr>
            <p:ph sz="half" idx="2"/>
          </p:nvPr>
        </p:nvPicPr>
        <p:blipFill>
          <a:blip r:embed="rId2" cstate="print"/>
          <a:stretch>
            <a:fillRect/>
          </a:stretch>
        </p:blipFill>
        <p:spPr>
          <a:xfrm>
            <a:off x="500034" y="2714620"/>
            <a:ext cx="3500462" cy="3429024"/>
          </a:xfrm>
        </p:spPr>
      </p:pic>
      <p:sp>
        <p:nvSpPr>
          <p:cNvPr id="5" name="Text Placeholder 4"/>
          <p:cNvSpPr>
            <a:spLocks noGrp="1"/>
          </p:cNvSpPr>
          <p:nvPr>
            <p:ph type="body" sz="quarter" idx="3"/>
          </p:nvPr>
        </p:nvSpPr>
        <p:spPr/>
        <p:txBody>
          <a:bodyPr>
            <a:normAutofit fontScale="92500"/>
          </a:bodyPr>
          <a:lstStyle/>
          <a:p>
            <a:r>
              <a:rPr lang="en-US" dirty="0" smtClean="0"/>
              <a:t>technical solution to a problem</a:t>
            </a:r>
            <a:endParaRPr lang="fa-IR" dirty="0"/>
          </a:p>
        </p:txBody>
      </p:sp>
      <p:pic>
        <p:nvPicPr>
          <p:cNvPr id="10" name="Content Placeholder 9" descr="index.jpg"/>
          <p:cNvPicPr>
            <a:picLocks noGrp="1" noChangeAspect="1"/>
          </p:cNvPicPr>
          <p:nvPr>
            <p:ph sz="quarter" idx="4"/>
          </p:nvPr>
        </p:nvPicPr>
        <p:blipFill>
          <a:blip r:embed="rId3" cstate="print"/>
          <a:stretch>
            <a:fillRect/>
          </a:stretch>
        </p:blipFill>
        <p:spPr>
          <a:xfrm>
            <a:off x="4786314" y="2214554"/>
            <a:ext cx="3714776" cy="4000528"/>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generally</a:t>
            </a:r>
            <a:endParaRPr lang="fa-IR" dirty="0"/>
          </a:p>
        </p:txBody>
      </p:sp>
      <p:sp>
        <p:nvSpPr>
          <p:cNvPr id="3" name="Content Placeholder 2"/>
          <p:cNvSpPr>
            <a:spLocks noGrp="1"/>
          </p:cNvSpPr>
          <p:nvPr>
            <p:ph idx="1"/>
          </p:nvPr>
        </p:nvSpPr>
        <p:spPr/>
        <p:txBody>
          <a:bodyPr>
            <a:normAutofit fontScale="92500"/>
          </a:bodyPr>
          <a:lstStyle/>
          <a:p>
            <a:pPr algn="l"/>
            <a:r>
              <a:rPr lang="en-US" dirty="0" smtClean="0"/>
              <a:t>a patent is the right granted by the State to an inventor to exclude others from; </a:t>
            </a:r>
          </a:p>
          <a:p>
            <a:pPr rtl="0"/>
            <a:r>
              <a:rPr lang="en-US" b="1" dirty="0" smtClean="0"/>
              <a:t>commercially exploiting </a:t>
            </a:r>
            <a:r>
              <a:rPr lang="en-US" dirty="0" smtClean="0"/>
              <a:t>the invention for a limited period, </a:t>
            </a:r>
            <a:r>
              <a:rPr lang="en-US" b="1" dirty="0" smtClean="0"/>
              <a:t>in return for the disclosure </a:t>
            </a:r>
            <a:r>
              <a:rPr lang="en-US" dirty="0" smtClean="0"/>
              <a:t>of the </a:t>
            </a:r>
          </a:p>
          <a:p>
            <a:pPr rtl="0"/>
            <a:r>
              <a:rPr lang="en-US" dirty="0" smtClean="0"/>
              <a:t>invention, so that others may gain the benefit of the invention. The disclosure of the invention is </a:t>
            </a:r>
          </a:p>
          <a:p>
            <a:pPr rtl="0"/>
            <a:r>
              <a:rPr lang="en-US" dirty="0" smtClean="0"/>
              <a:t>thus </a:t>
            </a:r>
            <a:r>
              <a:rPr lang="en-US" b="1" dirty="0" smtClean="0"/>
              <a:t>an important consideration </a:t>
            </a:r>
            <a:r>
              <a:rPr lang="en-US" dirty="0" smtClean="0"/>
              <a:t>in any patent </a:t>
            </a:r>
            <a:r>
              <a:rPr lang="en-US" b="1" dirty="0" smtClean="0"/>
              <a:t>granting procedure</a:t>
            </a:r>
          </a:p>
          <a:p>
            <a:pPr algn="l" rtl="0"/>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5800"/>
          </a:xfrm>
        </p:spPr>
        <p:txBody>
          <a:bodyPr>
            <a:normAutofit fontScale="90000"/>
          </a:bodyPr>
          <a:lstStyle/>
          <a:p>
            <a:r>
              <a:rPr lang="fa-IR" b="1" dirty="0" smtClean="0"/>
              <a:t/>
            </a:r>
            <a:br>
              <a:rPr lang="fa-IR" b="1" dirty="0" smtClean="0"/>
            </a:br>
            <a:r>
              <a:rPr lang="en-US" b="1" dirty="0" smtClean="0"/>
              <a:t>What is Intellectual Property?</a:t>
            </a:r>
            <a:br>
              <a:rPr lang="en-US" b="1" dirty="0" smtClean="0"/>
            </a:br>
            <a:r>
              <a:rPr lang="en-US" dirty="0" smtClean="0"/>
              <a:t>Intellectual property (IP) refers to </a:t>
            </a:r>
            <a:r>
              <a:rPr lang="en-US" b="1" i="1" dirty="0" smtClean="0"/>
              <a:t>creations of the mind</a:t>
            </a:r>
            <a:r>
              <a:rPr lang="en-US" dirty="0" smtClean="0"/>
              <a:t>: inventions, literary and artistic works, and symbols, names, images, and designs used in commerce.</a:t>
            </a:r>
            <a:endParaRPr lang="fa-IR" dirty="0"/>
          </a:p>
        </p:txBody>
      </p:sp>
      <p:pic>
        <p:nvPicPr>
          <p:cNvPr id="4" name="Content Placeholder 3" descr="images.jpg"/>
          <p:cNvPicPr>
            <a:picLocks noGrp="1" noChangeAspect="1"/>
          </p:cNvPicPr>
          <p:nvPr>
            <p:ph idx="1"/>
          </p:nvPr>
        </p:nvPicPr>
        <p:blipFill>
          <a:blip r:embed="rId2" cstate="print"/>
          <a:stretch>
            <a:fillRect/>
          </a:stretch>
        </p:blipFill>
        <p:spPr>
          <a:xfrm>
            <a:off x="0" y="4071942"/>
            <a:ext cx="9144000" cy="278605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مشکل=راه حل</a:t>
            </a:r>
            <a:endParaRPr lang="fa-IR" dirty="0"/>
          </a:p>
        </p:txBody>
      </p:sp>
      <p:pic>
        <p:nvPicPr>
          <p:cNvPr id="6" name="Content Placeholder 5" descr="images.jpg"/>
          <p:cNvPicPr>
            <a:picLocks noGrp="1" noChangeAspect="1"/>
          </p:cNvPicPr>
          <p:nvPr>
            <p:ph sz="half" idx="1"/>
          </p:nvPr>
        </p:nvPicPr>
        <p:blipFill>
          <a:blip r:embed="rId2" cstate="print"/>
          <a:stretch>
            <a:fillRect/>
          </a:stretch>
        </p:blipFill>
        <p:spPr>
          <a:xfrm>
            <a:off x="285720" y="1500174"/>
            <a:ext cx="4214842" cy="4857784"/>
          </a:xfrm>
        </p:spPr>
      </p:pic>
      <p:pic>
        <p:nvPicPr>
          <p:cNvPr id="5" name="Content Placeholder 4" descr="images.jpg"/>
          <p:cNvPicPr>
            <a:picLocks noGrp="1" noChangeAspect="1"/>
          </p:cNvPicPr>
          <p:nvPr>
            <p:ph sz="half" idx="2"/>
          </p:nvPr>
        </p:nvPicPr>
        <p:blipFill>
          <a:blip r:embed="rId3" cstate="print"/>
          <a:stretch>
            <a:fillRect/>
          </a:stretch>
        </p:blipFill>
        <p:spPr>
          <a:xfrm>
            <a:off x="4857752" y="1571612"/>
            <a:ext cx="4000528" cy="457203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ایست قلبی-احیا</a:t>
            </a:r>
            <a:r>
              <a:rPr lang="en-US" dirty="0" smtClean="0"/>
              <a:t>recovery</a:t>
            </a:r>
            <a:endParaRPr lang="fa-IR" dirty="0"/>
          </a:p>
        </p:txBody>
      </p:sp>
      <p:pic>
        <p:nvPicPr>
          <p:cNvPr id="5" name="Content Placeholder 4" descr="index.jpg"/>
          <p:cNvPicPr>
            <a:picLocks noGrp="1" noChangeAspect="1"/>
          </p:cNvPicPr>
          <p:nvPr>
            <p:ph sz="half" idx="1"/>
          </p:nvPr>
        </p:nvPicPr>
        <p:blipFill>
          <a:blip r:embed="rId2" cstate="print"/>
          <a:stretch>
            <a:fillRect/>
          </a:stretch>
        </p:blipFill>
        <p:spPr>
          <a:xfrm>
            <a:off x="214282" y="1714488"/>
            <a:ext cx="3786214" cy="4857784"/>
          </a:xfrm>
        </p:spPr>
      </p:pic>
      <p:pic>
        <p:nvPicPr>
          <p:cNvPr id="6" name="Content Placeholder 5" descr="images.jpg"/>
          <p:cNvPicPr>
            <a:picLocks noGrp="1" noChangeAspect="1"/>
          </p:cNvPicPr>
          <p:nvPr>
            <p:ph sz="half" idx="2"/>
          </p:nvPr>
        </p:nvPicPr>
        <p:blipFill>
          <a:blip r:embed="rId3" cstate="print"/>
          <a:stretch>
            <a:fillRect/>
          </a:stretch>
        </p:blipFill>
        <p:spPr>
          <a:xfrm>
            <a:off x="4286248" y="1785926"/>
            <a:ext cx="4643470" cy="4857784"/>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ایده چیست؟قوه تخیل مهمترازدانش است.</a:t>
            </a:r>
            <a:endParaRPr lang="fa-IR" dirty="0"/>
          </a:p>
        </p:txBody>
      </p:sp>
      <p:pic>
        <p:nvPicPr>
          <p:cNvPr id="4" name="Content Placeholder 3" descr="images.jpg"/>
          <p:cNvPicPr>
            <a:picLocks noGrp="1" noChangeAspect="1"/>
          </p:cNvPicPr>
          <p:nvPr>
            <p:ph idx="1"/>
          </p:nvPr>
        </p:nvPicPr>
        <p:blipFill>
          <a:blip r:embed="rId2" cstate="print"/>
          <a:stretch>
            <a:fillRect/>
          </a:stretch>
        </p:blipFill>
        <p:spPr>
          <a:xfrm>
            <a:off x="785786" y="2285992"/>
            <a:ext cx="7715304" cy="4000527"/>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ثبت اختراع</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smtClean="0"/>
              <a:t>subject matter must be accepted as "patentable" under law.</a:t>
            </a:r>
          </a:p>
          <a:p>
            <a:pPr algn="l" rtl="0"/>
            <a:r>
              <a:rPr lang="en-US" dirty="0" smtClean="0"/>
              <a:t>the invention must consist of patentable subject matter, </a:t>
            </a:r>
          </a:p>
          <a:p>
            <a:pPr algn="l" rtl="0"/>
            <a:endParaRPr lang="en-US" dirty="0" smtClean="0"/>
          </a:p>
          <a:p>
            <a:pPr lvl="1" algn="l"/>
            <a:r>
              <a:rPr lang="en-US" dirty="0" smtClean="0"/>
              <a:t>in order to be eligible for patent protection,</a:t>
            </a:r>
          </a:p>
          <a:p>
            <a:pPr lvl="1" algn="l"/>
            <a:r>
              <a:rPr lang="en-US" dirty="0" smtClean="0"/>
              <a:t> an invention must fall within the scope of </a:t>
            </a:r>
          </a:p>
          <a:p>
            <a:pPr algn="l"/>
            <a:r>
              <a:rPr lang="en-US" dirty="0" smtClean="0"/>
              <a:t>patentable subject matter. Patentable subject matter is established by statute, and is usually </a:t>
            </a:r>
          </a:p>
          <a:p>
            <a:pPr algn="l"/>
            <a:r>
              <a:rPr lang="en-US" dirty="0" smtClean="0"/>
              <a:t>defined </a:t>
            </a:r>
            <a:r>
              <a:rPr lang="en-US" b="1" dirty="0" smtClean="0"/>
              <a:t>in terms of the exceptions to patentability</a:t>
            </a:r>
            <a:r>
              <a:rPr lang="en-US" dirty="0" smtClean="0"/>
              <a:t>, the general rule being that patent protection </a:t>
            </a:r>
          </a:p>
          <a:p>
            <a:pPr algn="l"/>
            <a:r>
              <a:rPr lang="en-US" dirty="0" smtClean="0"/>
              <a:t>shall be available for inventions </a:t>
            </a:r>
            <a:r>
              <a:rPr lang="en-US" b="1" dirty="0" smtClean="0"/>
              <a:t>in all fields of technology </a:t>
            </a:r>
            <a:r>
              <a:rPr lang="en-US" dirty="0" smtClean="0"/>
              <a:t>(see Article 27.1 of the TRIPS Agreement). </a:t>
            </a:r>
          </a:p>
          <a:p>
            <a:pPr algn="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Exclusion from patentable subject matter</a:t>
            </a:r>
            <a:endParaRPr lang="fa-IR" dirty="0"/>
          </a:p>
        </p:txBody>
      </p:sp>
      <p:sp>
        <p:nvSpPr>
          <p:cNvPr id="3" name="Text Placeholder 2"/>
          <p:cNvSpPr>
            <a:spLocks noGrp="1"/>
          </p:cNvSpPr>
          <p:nvPr>
            <p:ph type="body" idx="1"/>
          </p:nvPr>
        </p:nvSpPr>
        <p:spPr/>
        <p:txBody>
          <a:bodyPr>
            <a:normAutofit fontScale="77500" lnSpcReduction="20000"/>
          </a:bodyPr>
          <a:lstStyle/>
          <a:p>
            <a:r>
              <a:rPr lang="en-US" dirty="0" smtClean="0"/>
              <a:t>discoveries of materials or substances already existing in nature</a:t>
            </a:r>
            <a:endParaRPr lang="fa-IR" dirty="0"/>
          </a:p>
        </p:txBody>
      </p:sp>
      <p:pic>
        <p:nvPicPr>
          <p:cNvPr id="7" name="Content Placeholder 6" descr="index.jpg"/>
          <p:cNvPicPr>
            <a:picLocks noGrp="1" noChangeAspect="1"/>
          </p:cNvPicPr>
          <p:nvPr>
            <p:ph sz="half" idx="2"/>
          </p:nvPr>
        </p:nvPicPr>
        <p:blipFill>
          <a:blip r:embed="rId2" cstate="print"/>
          <a:stretch>
            <a:fillRect/>
          </a:stretch>
        </p:blipFill>
        <p:spPr>
          <a:xfrm>
            <a:off x="0" y="2285992"/>
            <a:ext cx="4429124" cy="3643338"/>
          </a:xfrm>
        </p:spPr>
      </p:pic>
      <p:sp>
        <p:nvSpPr>
          <p:cNvPr id="5" name="Text Placeholder 4"/>
          <p:cNvSpPr>
            <a:spLocks noGrp="1"/>
          </p:cNvSpPr>
          <p:nvPr>
            <p:ph type="body" sz="quarter" idx="3"/>
          </p:nvPr>
        </p:nvSpPr>
        <p:spPr/>
        <p:txBody>
          <a:bodyPr>
            <a:normAutofit fontScale="92500" lnSpcReduction="20000"/>
          </a:bodyPr>
          <a:lstStyle/>
          <a:p>
            <a:r>
              <a:rPr lang="en-US" dirty="0" smtClean="0"/>
              <a:t>scientific theories or mathematical methods;</a:t>
            </a:r>
            <a:endParaRPr lang="fa-IR" dirty="0"/>
          </a:p>
        </p:txBody>
      </p:sp>
      <p:pic>
        <p:nvPicPr>
          <p:cNvPr id="8" name="Content Placeholder 7" descr="images.jpg"/>
          <p:cNvPicPr>
            <a:picLocks noGrp="1" noChangeAspect="1"/>
          </p:cNvPicPr>
          <p:nvPr>
            <p:ph sz="quarter" idx="4"/>
          </p:nvPr>
        </p:nvPicPr>
        <p:blipFill>
          <a:blip r:embed="rId3" cstate="print"/>
          <a:stretch>
            <a:fillRect/>
          </a:stretch>
        </p:blipFill>
        <p:spPr>
          <a:xfrm>
            <a:off x="4786314" y="2357430"/>
            <a:ext cx="3929090" cy="3643337"/>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plants and animals other than microorganisms, </a:t>
            </a:r>
            <a:endParaRPr lang="fa-IR" dirty="0"/>
          </a:p>
        </p:txBody>
      </p:sp>
      <p:pic>
        <p:nvPicPr>
          <p:cNvPr id="5" name="Content Placeholder 4" descr="index.jpg"/>
          <p:cNvPicPr>
            <a:picLocks noGrp="1" noChangeAspect="1"/>
          </p:cNvPicPr>
          <p:nvPr>
            <p:ph sz="half" idx="1"/>
          </p:nvPr>
        </p:nvPicPr>
        <p:blipFill>
          <a:blip r:embed="rId2" cstate="print"/>
          <a:stretch>
            <a:fillRect/>
          </a:stretch>
        </p:blipFill>
        <p:spPr>
          <a:xfrm>
            <a:off x="285720" y="1928803"/>
            <a:ext cx="4000528" cy="4143404"/>
          </a:xfrm>
        </p:spPr>
      </p:pic>
      <p:pic>
        <p:nvPicPr>
          <p:cNvPr id="6" name="Content Placeholder 5" descr="images.jpg"/>
          <p:cNvPicPr>
            <a:picLocks noGrp="1" noChangeAspect="1"/>
          </p:cNvPicPr>
          <p:nvPr>
            <p:ph sz="half" idx="2"/>
          </p:nvPr>
        </p:nvPicPr>
        <p:blipFill>
          <a:blip r:embed="rId3" cstate="print"/>
          <a:stretch>
            <a:fillRect/>
          </a:stretch>
        </p:blipFill>
        <p:spPr>
          <a:xfrm>
            <a:off x="4643438" y="1928802"/>
            <a:ext cx="4143404" cy="4091801"/>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rules or methods, </a:t>
            </a:r>
            <a:endParaRPr lang="fa-IR" dirty="0"/>
          </a:p>
        </p:txBody>
      </p:sp>
      <p:pic>
        <p:nvPicPr>
          <p:cNvPr id="5" name="Content Placeholder 4" descr="index.jpg"/>
          <p:cNvPicPr>
            <a:picLocks noGrp="1" noChangeAspect="1"/>
          </p:cNvPicPr>
          <p:nvPr>
            <p:ph sz="half" idx="1"/>
          </p:nvPr>
        </p:nvPicPr>
        <p:blipFill>
          <a:blip r:embed="rId2" cstate="print"/>
          <a:stretch>
            <a:fillRect/>
          </a:stretch>
        </p:blipFill>
        <p:spPr>
          <a:xfrm>
            <a:off x="285720" y="1428736"/>
            <a:ext cx="3929090" cy="5214974"/>
          </a:xfrm>
        </p:spPr>
      </p:pic>
      <p:pic>
        <p:nvPicPr>
          <p:cNvPr id="6" name="Content Placeholder 5" descr="images.jpg"/>
          <p:cNvPicPr>
            <a:picLocks noGrp="1" noChangeAspect="1"/>
          </p:cNvPicPr>
          <p:nvPr>
            <p:ph sz="half" idx="2"/>
          </p:nvPr>
        </p:nvPicPr>
        <p:blipFill>
          <a:blip r:embed="rId3" cstate="print"/>
          <a:stretch>
            <a:fillRect/>
          </a:stretch>
        </p:blipFill>
        <p:spPr>
          <a:xfrm>
            <a:off x="4143372" y="1071546"/>
            <a:ext cx="4357718" cy="4857784"/>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66"/>
            <a:ext cx="8229600" cy="2286016"/>
          </a:xfrm>
        </p:spPr>
        <p:txBody>
          <a:bodyPr>
            <a:normAutofit/>
          </a:bodyPr>
          <a:lstStyle/>
          <a:p>
            <a:pPr rtl="0"/>
            <a:r>
              <a:rPr lang="en-US" sz="3200" dirty="0" smtClean="0"/>
              <a:t>doing business, performing purely mental </a:t>
            </a:r>
            <a:br>
              <a:rPr lang="en-US" sz="3200" dirty="0" smtClean="0"/>
            </a:br>
            <a:r>
              <a:rPr lang="en-US" sz="3200" dirty="0" smtClean="0"/>
              <a:t>acts or playing games</a:t>
            </a:r>
            <a:br>
              <a:rPr lang="en-US" sz="3200" dirty="0" smtClean="0"/>
            </a:br>
            <a:endParaRPr lang="fa-IR" sz="3200" dirty="0"/>
          </a:p>
        </p:txBody>
      </p:sp>
      <p:pic>
        <p:nvPicPr>
          <p:cNvPr id="5" name="Content Placeholder 4" descr="images.jpg"/>
          <p:cNvPicPr>
            <a:picLocks noGrp="1" noChangeAspect="1"/>
          </p:cNvPicPr>
          <p:nvPr>
            <p:ph sz="half" idx="1"/>
          </p:nvPr>
        </p:nvPicPr>
        <p:blipFill>
          <a:blip r:embed="rId2" cstate="print"/>
          <a:stretch>
            <a:fillRect/>
          </a:stretch>
        </p:blipFill>
        <p:spPr>
          <a:xfrm>
            <a:off x="0" y="928670"/>
            <a:ext cx="4572000" cy="5143535"/>
          </a:xfrm>
        </p:spPr>
      </p:pic>
      <p:pic>
        <p:nvPicPr>
          <p:cNvPr id="6" name="Content Placeholder 5" descr="images.jpg"/>
          <p:cNvPicPr>
            <a:picLocks noGrp="1" noChangeAspect="1"/>
          </p:cNvPicPr>
          <p:nvPr>
            <p:ph sz="half" idx="2"/>
          </p:nvPr>
        </p:nvPicPr>
        <p:blipFill>
          <a:blip r:embed="rId3" cstate="print"/>
          <a:stretch>
            <a:fillRect/>
          </a:stretch>
        </p:blipFill>
        <p:spPr>
          <a:xfrm>
            <a:off x="4714876" y="1214422"/>
            <a:ext cx="3929090" cy="4857784"/>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treatment for humans or animals,</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428596" y="2071678"/>
            <a:ext cx="3571900" cy="4000528"/>
          </a:xfrm>
        </p:spPr>
      </p:pic>
      <p:sp>
        <p:nvSpPr>
          <p:cNvPr id="4" name="Content Placeholder 3"/>
          <p:cNvSpPr>
            <a:spLocks noGrp="1"/>
          </p:cNvSpPr>
          <p:nvPr>
            <p:ph sz="half" idx="2"/>
          </p:nvPr>
        </p:nvSpPr>
        <p:spPr/>
        <p:txBody>
          <a:bodyPr>
            <a:normAutofit fontScale="92500" lnSpcReduction="10000"/>
          </a:bodyPr>
          <a:lstStyle/>
          <a:p>
            <a:r>
              <a:rPr lang="en-US" dirty="0" smtClean="0">
                <a:hlinkClick r:id="rId3"/>
              </a:rPr>
              <a:t>Depression Treatments</a:t>
            </a:r>
            <a:endParaRPr lang="en-US" dirty="0" smtClean="0"/>
          </a:p>
          <a:p>
            <a:r>
              <a:rPr lang="en-US" dirty="0" smtClean="0">
                <a:hlinkClick r:id="rId4"/>
              </a:rPr>
              <a:t>Depression Medicines</a:t>
            </a:r>
            <a:endParaRPr lang="en-US" dirty="0" smtClean="0"/>
          </a:p>
          <a:p>
            <a:r>
              <a:rPr lang="en-US" dirty="0" smtClean="0">
                <a:hlinkClick r:id="rId5"/>
              </a:rPr>
              <a:t>Psychotherapy</a:t>
            </a:r>
            <a:endParaRPr lang="en-US" dirty="0" smtClean="0"/>
          </a:p>
          <a:p>
            <a:r>
              <a:rPr lang="en-US" dirty="0" smtClean="0">
                <a:hlinkClick r:id="rId6"/>
              </a:rPr>
              <a:t>Electric Shock Treatment</a:t>
            </a:r>
            <a:endParaRPr lang="en-US" dirty="0" smtClean="0"/>
          </a:p>
          <a:p>
            <a:r>
              <a:rPr lang="en-US" dirty="0" smtClean="0">
                <a:hlinkClick r:id="rId7"/>
              </a:rPr>
              <a:t>Interpersonal Therapy</a:t>
            </a:r>
            <a:endParaRPr lang="en-US" dirty="0" smtClean="0"/>
          </a:p>
          <a:p>
            <a:r>
              <a:rPr lang="en-US" dirty="0" smtClean="0">
                <a:hlinkClick r:id="rId8"/>
              </a:rPr>
              <a:t>Psychodynamic Therapy</a:t>
            </a:r>
            <a:endParaRPr lang="en-US" dirty="0" smtClean="0"/>
          </a:p>
          <a:p>
            <a:r>
              <a:rPr lang="en-US" dirty="0" smtClean="0">
                <a:hlinkClick r:id="rId9"/>
              </a:rPr>
              <a:t>Cognitive Behavioral </a:t>
            </a:r>
            <a:r>
              <a:rPr lang="fa-IR" dirty="0" smtClean="0"/>
              <a:t>درمان با شوک الکتریکی</a:t>
            </a:r>
            <a:br>
              <a:rPr lang="fa-IR" dirty="0" smtClean="0"/>
            </a:br>
            <a:r>
              <a:rPr lang="fa-IR" dirty="0" smtClean="0"/>
              <a:t>درمان بین فردی</a:t>
            </a:r>
            <a:br>
              <a:rPr lang="fa-IR" dirty="0" smtClean="0"/>
            </a:br>
            <a:r>
              <a:rPr lang="fa-IR" dirty="0" smtClean="0"/>
              <a:t>درمان روان پویشی</a:t>
            </a:r>
            <a:br>
              <a:rPr lang="fa-IR" dirty="0" smtClean="0"/>
            </a:br>
            <a:r>
              <a:rPr lang="fa-IR" dirty="0" smtClean="0"/>
              <a:t>درمان رفتاری شناختی</a:t>
            </a:r>
            <a:r>
              <a:rPr lang="en-US" dirty="0" smtClean="0">
                <a:hlinkClick r:id="rId9"/>
              </a:rPr>
              <a:t>Therapy</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normAutofit fontScale="90000"/>
          </a:bodyPr>
          <a:lstStyle/>
          <a:p>
            <a:pPr rtl="0"/>
            <a:r>
              <a:rPr lang="en-US" dirty="0" smtClean="0"/>
              <a:t/>
            </a:r>
            <a:br>
              <a:rPr lang="en-US" dirty="0" smtClean="0"/>
            </a:br>
            <a:r>
              <a:rPr lang="en-US" dirty="0" smtClean="0"/>
              <a:t> diagnostic methods practiced humans </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714348" y="1142984"/>
            <a:ext cx="3100415" cy="4857783"/>
          </a:xfrm>
        </p:spPr>
      </p:pic>
      <p:pic>
        <p:nvPicPr>
          <p:cNvPr id="6" name="Content Placeholder 5" descr="index.jpg"/>
          <p:cNvPicPr>
            <a:picLocks noGrp="1" noChangeAspect="1"/>
          </p:cNvPicPr>
          <p:nvPr>
            <p:ph sz="half" idx="2"/>
          </p:nvPr>
        </p:nvPicPr>
        <p:blipFill>
          <a:blip r:embed="rId3" cstate="print"/>
          <a:stretch>
            <a:fillRect/>
          </a:stretch>
        </p:blipFill>
        <p:spPr>
          <a:xfrm>
            <a:off x="4500562" y="1285860"/>
            <a:ext cx="4143404" cy="4857784"/>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is divided into two categories:</a:t>
            </a:r>
            <a:endParaRPr lang="fa-IR" dirty="0"/>
          </a:p>
        </p:txBody>
      </p:sp>
      <p:sp>
        <p:nvSpPr>
          <p:cNvPr id="3" name="Text Placeholder 2"/>
          <p:cNvSpPr>
            <a:spLocks noGrp="1"/>
          </p:cNvSpPr>
          <p:nvPr>
            <p:ph type="body" idx="1"/>
          </p:nvPr>
        </p:nvSpPr>
        <p:spPr/>
        <p:txBody>
          <a:bodyPr>
            <a:noAutofit/>
          </a:bodyPr>
          <a:lstStyle/>
          <a:p>
            <a:r>
              <a:rPr lang="en-US" sz="3600" dirty="0" smtClean="0"/>
              <a:t>Copyright,</a:t>
            </a:r>
            <a:endParaRPr lang="fa-IR" sz="3600" dirty="0"/>
          </a:p>
        </p:txBody>
      </p:sp>
      <p:sp>
        <p:nvSpPr>
          <p:cNvPr id="4" name="Content Placeholder 3"/>
          <p:cNvSpPr>
            <a:spLocks noGrp="1"/>
          </p:cNvSpPr>
          <p:nvPr>
            <p:ph sz="half" idx="2"/>
          </p:nvPr>
        </p:nvSpPr>
        <p:spPr/>
        <p:txBody>
          <a:bodyPr>
            <a:normAutofit lnSpcReduction="10000"/>
          </a:bodyPr>
          <a:lstStyle/>
          <a:p>
            <a:r>
              <a:rPr lang="en-US" dirty="0" smtClean="0"/>
              <a:t>Includes:</a:t>
            </a:r>
            <a:endParaRPr lang="en-US" sz="2800" dirty="0" smtClean="0"/>
          </a:p>
          <a:p>
            <a:pPr algn="l" rtl="0"/>
            <a:r>
              <a:rPr lang="en-US" sz="2800" dirty="0" smtClean="0"/>
              <a:t> literary and artistic works such as novels, poems and plays, films, musical works, artistic works such as drawings, paintings, photographs and sculptures, and architectural designs.</a:t>
            </a:r>
            <a:endParaRPr lang="fa-IR" sz="2800" dirty="0"/>
          </a:p>
        </p:txBody>
      </p:sp>
      <p:sp>
        <p:nvSpPr>
          <p:cNvPr id="5" name="Text Placeholder 4"/>
          <p:cNvSpPr>
            <a:spLocks noGrp="1"/>
          </p:cNvSpPr>
          <p:nvPr>
            <p:ph type="body" sz="quarter" idx="3"/>
          </p:nvPr>
        </p:nvSpPr>
        <p:spPr/>
        <p:txBody>
          <a:bodyPr>
            <a:noAutofit/>
          </a:bodyPr>
          <a:lstStyle/>
          <a:p>
            <a:r>
              <a:rPr lang="en-US" sz="3600" dirty="0" smtClean="0"/>
              <a:t>Industrial property,</a:t>
            </a:r>
            <a:endParaRPr lang="fa-IR" sz="3600" dirty="0"/>
          </a:p>
        </p:txBody>
      </p:sp>
      <p:sp>
        <p:nvSpPr>
          <p:cNvPr id="6" name="Content Placeholder 5"/>
          <p:cNvSpPr>
            <a:spLocks noGrp="1"/>
          </p:cNvSpPr>
          <p:nvPr>
            <p:ph sz="quarter" idx="4"/>
          </p:nvPr>
        </p:nvSpPr>
        <p:spPr/>
        <p:txBody>
          <a:bodyPr>
            <a:normAutofit/>
          </a:bodyPr>
          <a:lstStyle/>
          <a:p>
            <a:pPr algn="l" rtl="0"/>
            <a:r>
              <a:rPr lang="en-US" sz="3200" dirty="0" smtClean="0"/>
              <a:t>includes inventions (patents), </a:t>
            </a:r>
          </a:p>
          <a:p>
            <a:pPr algn="l" rtl="0"/>
            <a:r>
              <a:rPr lang="en-US" sz="3200" dirty="0" smtClean="0"/>
              <a:t>trademarks, </a:t>
            </a:r>
          </a:p>
          <a:p>
            <a:pPr algn="l" rtl="0"/>
            <a:r>
              <a:rPr lang="en-US" sz="3200" dirty="0" smtClean="0"/>
              <a:t>industrial designs, </a:t>
            </a:r>
          </a:p>
          <a:p>
            <a:pPr algn="l" rtl="0"/>
            <a:r>
              <a:rPr lang="en-US" sz="3200" dirty="0" smtClean="0"/>
              <a:t>and geographic indications of source;</a:t>
            </a:r>
            <a:endParaRPr lang="fa-IR"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order or morality</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0" y="1785926"/>
            <a:ext cx="4429124" cy="4214842"/>
          </a:xfrm>
        </p:spPr>
      </p:pic>
      <p:pic>
        <p:nvPicPr>
          <p:cNvPr id="6" name="Content Placeholder 5" descr="index.jpg"/>
          <p:cNvPicPr>
            <a:picLocks noGrp="1" noChangeAspect="1"/>
          </p:cNvPicPr>
          <p:nvPr>
            <p:ph sz="half" idx="2"/>
          </p:nvPr>
        </p:nvPicPr>
        <p:blipFill>
          <a:blip r:embed="rId3" cstate="print"/>
          <a:stretch>
            <a:fillRect/>
          </a:stretch>
        </p:blipFill>
        <p:spPr>
          <a:xfrm>
            <a:off x="4572000" y="1857364"/>
            <a:ext cx="3786214" cy="4143404"/>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 must be new (novel)</a:t>
            </a:r>
            <a:endParaRPr lang="fa-IR" dirty="0"/>
          </a:p>
        </p:txBody>
      </p:sp>
      <p:sp>
        <p:nvSpPr>
          <p:cNvPr id="3" name="Content Placeholder 2"/>
          <p:cNvSpPr>
            <a:spLocks noGrp="1"/>
          </p:cNvSpPr>
          <p:nvPr>
            <p:ph idx="1"/>
          </p:nvPr>
        </p:nvSpPr>
        <p:spPr/>
        <p:txBody>
          <a:bodyPr>
            <a:normAutofit fontScale="92500"/>
          </a:bodyPr>
          <a:lstStyle/>
          <a:p>
            <a:pPr algn="l"/>
            <a:r>
              <a:rPr lang="en-US" dirty="0" smtClean="0"/>
              <a:t>An invention is new if it is not anticipated by the prior art. “Prior art” is, in general, all the </a:t>
            </a:r>
          </a:p>
          <a:p>
            <a:pPr rtl="0"/>
            <a:r>
              <a:rPr lang="en-US" dirty="0" smtClean="0"/>
              <a:t>knowledge that existed prior to the relevant filing or priority date of a patent application, whether it </a:t>
            </a:r>
          </a:p>
          <a:p>
            <a:pPr rtl="0"/>
            <a:r>
              <a:rPr lang="en-US" dirty="0" smtClean="0"/>
              <a:t>existed by way of written or oral disclosure. The question of what should constitute “prior art” at a </a:t>
            </a:r>
          </a:p>
          <a:p>
            <a:pPr rtl="0"/>
            <a:r>
              <a:rPr lang="en-US" dirty="0" smtClean="0"/>
              <a:t>given time is one which has been the subject of some debate. </a:t>
            </a:r>
          </a:p>
          <a:p>
            <a:pPr algn="l" rtl="0"/>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85926"/>
          </a:xfrm>
        </p:spPr>
        <p:txBody>
          <a:bodyPr>
            <a:normAutofit fontScale="90000"/>
          </a:bodyPr>
          <a:lstStyle/>
          <a:p>
            <a:pPr rtl="0"/>
            <a:r>
              <a:rPr lang="en-US" sz="3100" dirty="0" smtClean="0"/>
              <a:t>The disclosure of an invention so that it becomes part of the prior art may take place in three ways </a:t>
            </a:r>
            <a:r>
              <a:rPr lang="en-US" dirty="0" smtClean="0"/>
              <a:t/>
            </a:r>
            <a:br>
              <a:rPr lang="en-US" dirty="0" smtClean="0"/>
            </a:br>
            <a:r>
              <a:rPr lang="en-US" dirty="0" smtClean="0"/>
              <a:t>,</a:t>
            </a:r>
            <a:br>
              <a:rPr lang="en-US" dirty="0" smtClean="0"/>
            </a:br>
            <a:endParaRPr lang="fa-IR" dirty="0"/>
          </a:p>
        </p:txBody>
      </p:sp>
      <p:sp>
        <p:nvSpPr>
          <p:cNvPr id="3" name="Content Placeholder 2"/>
          <p:cNvSpPr>
            <a:spLocks noGrp="1"/>
          </p:cNvSpPr>
          <p:nvPr>
            <p:ph idx="1"/>
          </p:nvPr>
        </p:nvSpPr>
        <p:spPr>
          <a:xfrm>
            <a:off x="457200" y="928670"/>
            <a:ext cx="8229600" cy="5197493"/>
          </a:xfrm>
        </p:spPr>
        <p:txBody>
          <a:bodyPr>
            <a:normAutofit fontScale="92500"/>
          </a:bodyPr>
          <a:lstStyle/>
          <a:p>
            <a:pPr algn="l"/>
            <a:r>
              <a:rPr lang="en-US" dirty="0" smtClean="0"/>
              <a:t>by a description of the invention in a published </a:t>
            </a:r>
            <a:r>
              <a:rPr lang="en-US" b="1" dirty="0" smtClean="0"/>
              <a:t>writing or publication </a:t>
            </a:r>
            <a:r>
              <a:rPr lang="en-US" dirty="0" smtClean="0"/>
              <a:t>in other form; </a:t>
            </a:r>
          </a:p>
          <a:p>
            <a:pPr algn="l"/>
            <a:r>
              <a:rPr lang="en-US" dirty="0" smtClean="0"/>
              <a:t>- by a description of the invention </a:t>
            </a:r>
            <a:r>
              <a:rPr lang="en-US" b="1" dirty="0" smtClean="0"/>
              <a:t>in spoken words</a:t>
            </a:r>
            <a:r>
              <a:rPr lang="en-US" dirty="0" smtClean="0"/>
              <a:t> uttered in public, such a disclosure being </a:t>
            </a:r>
          </a:p>
          <a:p>
            <a:pPr algn="l"/>
            <a:r>
              <a:rPr lang="en-US" dirty="0" smtClean="0"/>
              <a:t>called an </a:t>
            </a:r>
            <a:r>
              <a:rPr lang="en-US" b="1" dirty="0" smtClean="0"/>
              <a:t>oral disclosure</a:t>
            </a:r>
            <a:r>
              <a:rPr lang="en-US" dirty="0" smtClean="0"/>
              <a:t>; </a:t>
            </a:r>
          </a:p>
          <a:p>
            <a:pPr algn="l"/>
            <a:r>
              <a:rPr lang="en-US" dirty="0" smtClean="0"/>
              <a:t>- by the </a:t>
            </a:r>
            <a:r>
              <a:rPr lang="en-US" b="1" dirty="0" smtClean="0"/>
              <a:t>use of the invention in public</a:t>
            </a:r>
            <a:r>
              <a:rPr lang="en-US" dirty="0" smtClean="0"/>
              <a:t>, or by putting the </a:t>
            </a:r>
            <a:r>
              <a:rPr lang="en-US" b="1" dirty="0" smtClean="0"/>
              <a:t>public in a position that enables any </a:t>
            </a:r>
          </a:p>
          <a:p>
            <a:pPr algn="l"/>
            <a:r>
              <a:rPr lang="en-US" b="1" dirty="0" smtClean="0"/>
              <a:t>member of the public to use it</a:t>
            </a:r>
            <a:r>
              <a:rPr lang="en-US" dirty="0" smtClean="0"/>
              <a:t>, such a disclosure being a “disclosure by use</a:t>
            </a:r>
          </a:p>
          <a:p>
            <a:pPr algn="l" rtl="0"/>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685800" y="457200"/>
            <a:ext cx="7772400" cy="1219200"/>
          </a:xfrm>
        </p:spPr>
        <p:txBody>
          <a:bodyPr/>
          <a:lstStyle/>
          <a:p>
            <a:r>
              <a:rPr lang="en-US" b="1">
                <a:solidFill>
                  <a:srgbClr val="000000"/>
                </a:solidFill>
                <a:effectLst>
                  <a:outerShdw blurRad="38100" dist="38100" dir="2700000" algn="tl">
                    <a:srgbClr val="FFFFFF"/>
                  </a:outerShdw>
                </a:effectLst>
              </a:rPr>
              <a:t>PUBLIC DOMAIN</a:t>
            </a:r>
          </a:p>
        </p:txBody>
      </p:sp>
      <p:sp>
        <p:nvSpPr>
          <p:cNvPr id="336899" name="Rectangle 3"/>
          <p:cNvSpPr>
            <a:spLocks noGrp="1" noChangeArrowheads="1"/>
          </p:cNvSpPr>
          <p:nvPr>
            <p:ph type="body" idx="1"/>
          </p:nvPr>
        </p:nvSpPr>
        <p:spPr>
          <a:xfrm>
            <a:off x="381000" y="1143000"/>
            <a:ext cx="8229600" cy="5715000"/>
          </a:xfrm>
        </p:spPr>
        <p:txBody>
          <a:bodyPr/>
          <a:lstStyle/>
          <a:p>
            <a:endParaRPr lang="en-US">
              <a:solidFill>
                <a:srgbClr val="000000"/>
              </a:solidFill>
              <a:effectLst/>
            </a:endParaRPr>
          </a:p>
          <a:p>
            <a:pPr>
              <a:lnSpc>
                <a:spcPct val="50000"/>
              </a:lnSpc>
            </a:pPr>
            <a:endParaRPr lang="en-US">
              <a:solidFill>
                <a:srgbClr val="000000"/>
              </a:solidFill>
              <a:effectLst/>
            </a:endParaRPr>
          </a:p>
          <a:p>
            <a:pPr>
              <a:buClr>
                <a:schemeClr val="accent1"/>
              </a:buClr>
            </a:pPr>
            <a:r>
              <a:rPr lang="en-US">
                <a:solidFill>
                  <a:srgbClr val="000000"/>
                </a:solidFill>
                <a:effectLst/>
              </a:rPr>
              <a:t>Public knowledge - known to persons in the art. A part of the mental equipment of those concerned in the art under consideration</a:t>
            </a:r>
          </a:p>
          <a:p>
            <a:pPr>
              <a:buClr>
                <a:schemeClr val="accent1"/>
              </a:buClr>
            </a:pPr>
            <a:endParaRPr lang="en-US">
              <a:solidFill>
                <a:srgbClr val="000000"/>
              </a:solidFill>
              <a:effectLst/>
            </a:endParaRPr>
          </a:p>
          <a:p>
            <a:pPr>
              <a:buClr>
                <a:schemeClr val="accent1"/>
              </a:buClr>
            </a:pPr>
            <a:r>
              <a:rPr lang="en-US">
                <a:solidFill>
                  <a:srgbClr val="000000"/>
                </a:solidFill>
                <a:effectLst/>
              </a:rPr>
              <a:t>Common general knowledge:  All available public knowledge and all that is published</a:t>
            </a:r>
          </a:p>
          <a:p>
            <a:endParaRPr lang="en-US">
              <a:solidFill>
                <a:srgbClr val="000000"/>
              </a:solidFill>
              <a:effectLst/>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Inventive Step (Non-Obviousness)</a:t>
            </a:r>
            <a:endParaRPr lang="fa-IR" dirty="0"/>
          </a:p>
        </p:txBody>
      </p:sp>
      <p:sp>
        <p:nvSpPr>
          <p:cNvPr id="3" name="Content Placeholder 2"/>
          <p:cNvSpPr>
            <a:spLocks noGrp="1"/>
          </p:cNvSpPr>
          <p:nvPr>
            <p:ph idx="1"/>
          </p:nvPr>
        </p:nvSpPr>
        <p:spPr/>
        <p:txBody>
          <a:bodyPr>
            <a:normAutofit lnSpcReduction="10000"/>
          </a:bodyPr>
          <a:lstStyle/>
          <a:p>
            <a:pPr algn="l" rtl="0"/>
            <a:r>
              <a:rPr lang="en-US" dirty="0" smtClean="0"/>
              <a:t>would have been obvious to a person having ordinary skill in the art;</a:t>
            </a:r>
          </a:p>
          <a:p>
            <a:pPr algn="l" rtl="0"/>
            <a:endParaRPr lang="en-US" dirty="0" smtClean="0"/>
          </a:p>
          <a:p>
            <a:pPr algn="l"/>
            <a:r>
              <a:rPr lang="en-US" dirty="0" smtClean="0"/>
              <a:t>The expression “ordinary skill” is intended to exclude the </a:t>
            </a:r>
            <a:r>
              <a:rPr lang="en-US" b="1" dirty="0" smtClean="0"/>
              <a:t>“best” </a:t>
            </a:r>
            <a:r>
              <a:rPr lang="en-US" dirty="0" smtClean="0"/>
              <a:t>expert that can be found. </a:t>
            </a:r>
          </a:p>
          <a:p>
            <a:pPr algn="l"/>
            <a:r>
              <a:rPr lang="en-US" dirty="0" smtClean="0"/>
              <a:t>It is intended that the person be limited to </a:t>
            </a:r>
            <a:r>
              <a:rPr lang="en-US" b="1" dirty="0" smtClean="0"/>
              <a:t>one having the average level of skill </a:t>
            </a:r>
            <a:r>
              <a:rPr lang="en-US" dirty="0" smtClean="0"/>
              <a:t>reached in the field </a:t>
            </a:r>
          </a:p>
          <a:p>
            <a:pPr algn="l"/>
            <a:r>
              <a:rPr lang="en-US" b="1" dirty="0" smtClean="0"/>
              <a:t>in the country concerned</a:t>
            </a:r>
            <a:r>
              <a:rPr lang="en-US" dirty="0" smtClean="0"/>
              <a:t>. </a:t>
            </a:r>
          </a:p>
          <a:p>
            <a:pPr algn="l" rtl="0"/>
            <a:endParaRPr lang="en-US" dirty="0" smtClean="0"/>
          </a:p>
          <a:p>
            <a:pPr algn="l" rtl="0"/>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
        <p:nvSpPr>
          <p:cNvPr id="3" name="Content Placeholder 2"/>
          <p:cNvSpPr>
            <a:spLocks noGrp="1"/>
          </p:cNvSpPr>
          <p:nvPr>
            <p:ph idx="1"/>
          </p:nvPr>
        </p:nvSpPr>
        <p:spPr>
          <a:xfrm>
            <a:off x="0" y="500042"/>
            <a:ext cx="9144000" cy="6357958"/>
          </a:xfrm>
        </p:spPr>
        <p:txBody>
          <a:bodyPr>
            <a:normAutofit fontScale="77500" lnSpcReduction="20000"/>
          </a:bodyPr>
          <a:lstStyle/>
          <a:p>
            <a:pPr algn="l"/>
            <a:r>
              <a:rPr lang="en-US" dirty="0" smtClean="0"/>
              <a:t>It should be noted that novelty and inventive step are different criteria. </a:t>
            </a:r>
          </a:p>
          <a:p>
            <a:pPr algn="l"/>
            <a:r>
              <a:rPr lang="en-US" dirty="0" smtClean="0"/>
              <a:t>Novelty exists if </a:t>
            </a:r>
          </a:p>
          <a:p>
            <a:pPr rtl="0"/>
            <a:r>
              <a:rPr lang="en-US" dirty="0" smtClean="0"/>
              <a:t>there is any difference between the invention and the prior art.</a:t>
            </a:r>
          </a:p>
          <a:p>
            <a:pPr rtl="0"/>
            <a:r>
              <a:rPr lang="en-US" dirty="0" smtClean="0"/>
              <a:t> The question, “is there inventive </a:t>
            </a:r>
          </a:p>
          <a:p>
            <a:pPr rtl="0"/>
            <a:r>
              <a:rPr lang="en-US" dirty="0" smtClean="0"/>
              <a:t>step?” only arises if there is novelty. The expression “inventive step” </a:t>
            </a:r>
            <a:r>
              <a:rPr lang="en-US" b="1" dirty="0" smtClean="0"/>
              <a:t>conveys the idea </a:t>
            </a:r>
            <a:r>
              <a:rPr lang="en-US" dirty="0" smtClean="0"/>
              <a:t>that it is not </a:t>
            </a:r>
          </a:p>
          <a:p>
            <a:pPr rtl="0"/>
            <a:r>
              <a:rPr lang="en-US" dirty="0" smtClean="0"/>
              <a:t>enough that the claimed invention is new, that is, different from what exists in the state of the art, </a:t>
            </a:r>
          </a:p>
          <a:p>
            <a:pPr rtl="0"/>
            <a:r>
              <a:rPr lang="en-US" dirty="0" smtClean="0"/>
              <a:t>but that this difference must have two characteristics.</a:t>
            </a:r>
          </a:p>
          <a:p>
            <a:pPr rtl="0"/>
            <a:r>
              <a:rPr lang="en-US" dirty="0" smtClean="0"/>
              <a:t> Firstly, it must be “inventive”, that is, the </a:t>
            </a:r>
          </a:p>
          <a:p>
            <a:pPr rtl="0"/>
            <a:r>
              <a:rPr lang="en-US" b="1" dirty="0" smtClean="0"/>
              <a:t>result of a creative idea</a:t>
            </a:r>
            <a:r>
              <a:rPr lang="en-US" dirty="0" smtClean="0"/>
              <a:t>, and it must be a step, that is, it must be </a:t>
            </a:r>
            <a:r>
              <a:rPr lang="en-US" b="1" dirty="0" smtClean="0"/>
              <a:t>noticeable</a:t>
            </a:r>
            <a:r>
              <a:rPr lang="en-US" dirty="0" smtClean="0"/>
              <a:t>. There must be a </a:t>
            </a:r>
          </a:p>
          <a:p>
            <a:pPr rtl="0"/>
            <a:r>
              <a:rPr lang="en-US" dirty="0" smtClean="0"/>
              <a:t>clearly identifiable difference between the state of the art and the claimed invention. This is why, in </a:t>
            </a:r>
          </a:p>
          <a:p>
            <a:pPr rtl="0"/>
            <a:r>
              <a:rPr lang="en-US" dirty="0" smtClean="0"/>
              <a:t>some jurisdictions, there is the concept of an </a:t>
            </a:r>
            <a:r>
              <a:rPr lang="en-US" b="1" dirty="0" smtClean="0"/>
              <a:t>“advance</a:t>
            </a:r>
            <a:r>
              <a:rPr lang="en-US" dirty="0" smtClean="0"/>
              <a:t>” or </a:t>
            </a:r>
            <a:r>
              <a:rPr lang="en-US" b="1" dirty="0" smtClean="0"/>
              <a:t>“progress” </a:t>
            </a:r>
            <a:r>
              <a:rPr lang="en-US" dirty="0" smtClean="0"/>
              <a:t>over the prior art. </a:t>
            </a:r>
          </a:p>
          <a:p>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572560" cy="5016758"/>
          </a:xfrm>
          <a:prstGeom prst="rect">
            <a:avLst/>
          </a:prstGeom>
        </p:spPr>
        <p:txBody>
          <a:bodyPr wrap="square">
            <a:spAutoFit/>
          </a:bodyPr>
          <a:lstStyle/>
          <a:p>
            <a:pPr rtl="0"/>
            <a:r>
              <a:rPr lang="en-US" sz="3200" dirty="0" smtClean="0"/>
              <a:t>In order to assess the nature of the differences which are relied upon as constituting an </a:t>
            </a:r>
          </a:p>
          <a:p>
            <a:pPr rtl="0"/>
            <a:r>
              <a:rPr lang="en-US" sz="3200" dirty="0" smtClean="0"/>
              <a:t>inventive step, account has to be taken of the prior art as a whole. Thus, as distinct from the </a:t>
            </a:r>
          </a:p>
          <a:p>
            <a:pPr rtl="0"/>
            <a:r>
              <a:rPr lang="en-US" sz="3200" dirty="0" smtClean="0"/>
              <a:t>assessment of novelty, the subject matter of the claim under examination is compared not with </a:t>
            </a:r>
          </a:p>
          <a:p>
            <a:pPr rtl="0"/>
            <a:r>
              <a:rPr lang="en-US" sz="3200" dirty="0" smtClean="0"/>
              <a:t>each publication or other disclosure separately, but with the combinations thereof, insofar as each </a:t>
            </a:r>
          </a:p>
          <a:p>
            <a:pPr rtl="0"/>
            <a:r>
              <a:rPr lang="en-US" sz="3200" dirty="0" smtClean="0"/>
              <a:t>such combination is obvious to the person having ordinary skill in the art. </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 inventive step in relation to three aspects</a:t>
            </a:r>
            <a:endParaRPr lang="fa-IR" dirty="0"/>
          </a:p>
        </p:txBody>
      </p:sp>
      <p:sp>
        <p:nvSpPr>
          <p:cNvPr id="3" name="Content Placeholder 2"/>
          <p:cNvSpPr>
            <a:spLocks noGrp="1"/>
          </p:cNvSpPr>
          <p:nvPr>
            <p:ph idx="1"/>
          </p:nvPr>
        </p:nvSpPr>
        <p:spPr/>
        <p:txBody>
          <a:bodyPr/>
          <a:lstStyle/>
          <a:p>
            <a:pPr algn="l" rtl="0"/>
            <a:r>
              <a:rPr lang="en-US" dirty="0" smtClean="0"/>
              <a:t>the problem to be solved;</a:t>
            </a:r>
          </a:p>
          <a:p>
            <a:pPr algn="l" rtl="0"/>
            <a:endParaRPr lang="en-US" dirty="0" smtClean="0"/>
          </a:p>
          <a:p>
            <a:pPr algn="l" rtl="0"/>
            <a:r>
              <a:rPr lang="en-US" dirty="0" smtClean="0"/>
              <a:t>the solution to that problem; </a:t>
            </a:r>
          </a:p>
          <a:p>
            <a:pPr algn="l" rtl="0"/>
            <a:endParaRPr lang="en-US" dirty="0" smtClean="0"/>
          </a:p>
          <a:p>
            <a:pPr algn="l" rtl="0"/>
            <a:r>
              <a:rPr lang="en-US" dirty="0" smtClean="0"/>
              <a:t> the advantageous effects, if any, of the invention with reference to the background art.</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Applicability (Utility)</a:t>
            </a:r>
            <a:endParaRPr lang="fa-IR" dirty="0"/>
          </a:p>
        </p:txBody>
      </p:sp>
      <p:sp>
        <p:nvSpPr>
          <p:cNvPr id="3" name="Content Placeholder 2"/>
          <p:cNvSpPr>
            <a:spLocks noGrp="1"/>
          </p:cNvSpPr>
          <p:nvPr>
            <p:ph idx="1"/>
          </p:nvPr>
        </p:nvSpPr>
        <p:spPr/>
        <p:txBody>
          <a:bodyPr>
            <a:normAutofit fontScale="92500" lnSpcReduction="10000"/>
          </a:bodyPr>
          <a:lstStyle/>
          <a:p>
            <a:pPr algn="r">
              <a:buFont typeface="Wingdings" pitchFamily="2" charset="2"/>
              <a:buChar char="Ø"/>
            </a:pPr>
            <a:endParaRPr lang="en-US" dirty="0" smtClean="0"/>
          </a:p>
          <a:p>
            <a:pPr algn="l">
              <a:buFont typeface="Wingdings" pitchFamily="2" charset="2"/>
              <a:buChar char="Ø"/>
            </a:pPr>
            <a:r>
              <a:rPr lang="en-US" dirty="0" smtClean="0"/>
              <a:t>should be </a:t>
            </a:r>
            <a:r>
              <a:rPr lang="en-US" b="1" dirty="0" smtClean="0"/>
              <a:t>possible to make </a:t>
            </a:r>
            <a:r>
              <a:rPr lang="en-US" dirty="0" smtClean="0"/>
              <a:t>that product.</a:t>
            </a:r>
          </a:p>
          <a:p>
            <a:pPr algn="l">
              <a:buFont typeface="Wingdings" pitchFamily="2" charset="2"/>
              <a:buChar char="Ø"/>
            </a:pPr>
            <a:r>
              <a:rPr lang="en-US" dirty="0" smtClean="0"/>
              <a:t>t he invention is intended to be a </a:t>
            </a:r>
          </a:p>
          <a:p>
            <a:pPr algn="l">
              <a:buFont typeface="Wingdings" pitchFamily="2" charset="2"/>
              <a:buChar char="Ø"/>
            </a:pPr>
            <a:r>
              <a:rPr lang="en-US" b="1" dirty="0" smtClean="0"/>
              <a:t>process or part of a process</a:t>
            </a:r>
            <a:r>
              <a:rPr lang="en-US" dirty="0" smtClean="0"/>
              <a:t>, it should be </a:t>
            </a:r>
            <a:r>
              <a:rPr lang="en-US" b="1" dirty="0" smtClean="0"/>
              <a:t>possible to carry that process out </a:t>
            </a:r>
            <a:r>
              <a:rPr lang="en-US" dirty="0" smtClean="0"/>
              <a:t>or “use” it</a:t>
            </a:r>
            <a:r>
              <a:rPr lang="fa-IR" dirty="0" smtClean="0"/>
              <a:t> .</a:t>
            </a:r>
            <a:r>
              <a:rPr lang="en-US" dirty="0" smtClean="0"/>
              <a:t>(the general term) in practice</a:t>
            </a:r>
          </a:p>
          <a:p>
            <a:pPr algn="l">
              <a:buFont typeface="Wingdings" pitchFamily="2" charset="2"/>
              <a:buChar char="Ø"/>
            </a:pPr>
            <a:r>
              <a:rPr lang="en-US" dirty="0" smtClean="0"/>
              <a:t> possibility of making and manufacturing in practice,</a:t>
            </a:r>
          </a:p>
          <a:p>
            <a:pPr algn="l">
              <a:buFont typeface="Wingdings" pitchFamily="2" charset="2"/>
              <a:buChar char="Ø"/>
            </a:pPr>
            <a:r>
              <a:rPr lang="en-US" dirty="0" smtClean="0"/>
              <a:t> </a:t>
            </a:r>
          </a:p>
          <a:p>
            <a:pPr algn="r">
              <a:buFont typeface="Wingdings" pitchFamily="2" charset="2"/>
              <a:buChar char="Ø"/>
            </a:pP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of the Invention</a:t>
            </a:r>
            <a:endParaRPr lang="fa-IR" dirty="0"/>
          </a:p>
        </p:txBody>
      </p:sp>
      <p:sp>
        <p:nvSpPr>
          <p:cNvPr id="3" name="Content Placeholder 2"/>
          <p:cNvSpPr>
            <a:spLocks noGrp="1"/>
          </p:cNvSpPr>
          <p:nvPr>
            <p:ph idx="1"/>
          </p:nvPr>
        </p:nvSpPr>
        <p:spPr/>
        <p:txBody>
          <a:bodyPr/>
          <a:lstStyle/>
          <a:p>
            <a:pPr algn="r" rtl="0"/>
            <a:r>
              <a:rPr lang="en-US" dirty="0" smtClean="0"/>
              <a:t>The application must disclose the invention in a manner </a:t>
            </a:r>
            <a:r>
              <a:rPr lang="en-US" b="1" dirty="0" smtClean="0"/>
              <a:t>sufficiently clear </a:t>
            </a:r>
            <a:r>
              <a:rPr lang="en-US" dirty="0" smtClean="0"/>
              <a:t>for the invention</a:t>
            </a:r>
          </a:p>
          <a:p>
            <a:pPr rtl="0"/>
            <a:r>
              <a:rPr lang="en-US" dirty="0" smtClean="0"/>
              <a:t>to be carried out by a person skilled in the art. </a:t>
            </a:r>
          </a:p>
          <a:p>
            <a:pPr algn="l" rtl="0"/>
            <a:r>
              <a:rPr lang="en-US" dirty="0" smtClean="0"/>
              <a:t>The description should set out at least </a:t>
            </a:r>
            <a:r>
              <a:rPr lang="en-US" b="1" dirty="0" smtClean="0"/>
              <a:t>one mode for carrying out the invention claimed</a:t>
            </a:r>
            <a:r>
              <a:rPr lang="en-US" dirty="0" smtClean="0"/>
              <a:t>.</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4143380"/>
          </a:xfrm>
        </p:spPr>
        <p:txBody>
          <a:bodyPr/>
          <a:lstStyle/>
          <a:p>
            <a:endParaRPr lang="fa-IR" dirty="0"/>
          </a:p>
        </p:txBody>
      </p:sp>
      <p:pic>
        <p:nvPicPr>
          <p:cNvPr id="5" name="Picture Placeholder 4" descr="index.jpg"/>
          <p:cNvPicPr>
            <a:picLocks noGrp="1" noChangeAspect="1"/>
          </p:cNvPicPr>
          <p:nvPr>
            <p:ph type="pic" idx="1"/>
          </p:nvPr>
        </p:nvPicPr>
        <p:blipFill>
          <a:blip r:embed="rId2" cstate="print"/>
          <a:srcRect t="1269" b="1269"/>
          <a:stretch>
            <a:fillRect/>
          </a:stretch>
        </p:blipFill>
        <p:spPr>
          <a:xfrm>
            <a:off x="714348" y="1"/>
            <a:ext cx="7786742" cy="2643181"/>
          </a:xfrm>
        </p:spPr>
      </p:pic>
      <p:sp>
        <p:nvSpPr>
          <p:cNvPr id="4" name="Text Placeholder 3"/>
          <p:cNvSpPr>
            <a:spLocks noGrp="1"/>
          </p:cNvSpPr>
          <p:nvPr>
            <p:ph type="body" sz="half" idx="2"/>
          </p:nvPr>
        </p:nvSpPr>
        <p:spPr>
          <a:xfrm>
            <a:off x="428596" y="3000372"/>
            <a:ext cx="7786742" cy="3171828"/>
          </a:xfrm>
        </p:spPr>
        <p:txBody>
          <a:bodyPr/>
          <a:lstStyle/>
          <a:p>
            <a:r>
              <a:rPr lang="fa-IR" sz="4000" dirty="0" smtClean="0"/>
              <a:t>مالکیت ادبی وهنری</a:t>
            </a:r>
          </a:p>
          <a:p>
            <a:r>
              <a:rPr lang="fa-IR" sz="4000" dirty="0" smtClean="0"/>
              <a:t>آثار نوشتاری </a:t>
            </a:r>
          </a:p>
          <a:p>
            <a:r>
              <a:rPr lang="fa-IR" sz="4000" dirty="0" smtClean="0"/>
              <a:t>آثار تجسمی</a:t>
            </a:r>
          </a:p>
          <a:p>
            <a:r>
              <a:rPr lang="fa-IR" sz="4000" dirty="0" smtClean="0"/>
              <a:t>آثار سمعی وبصری</a:t>
            </a:r>
          </a:p>
          <a:p>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زمان ایجاد حق اختراع</a:t>
            </a:r>
            <a:endParaRPr lang="fa-IR" dirty="0"/>
          </a:p>
        </p:txBody>
      </p:sp>
      <p:sp>
        <p:nvSpPr>
          <p:cNvPr id="3" name="Text Placeholder 2"/>
          <p:cNvSpPr>
            <a:spLocks noGrp="1"/>
          </p:cNvSpPr>
          <p:nvPr>
            <p:ph type="body" idx="1"/>
          </p:nvPr>
        </p:nvSpPr>
        <p:spPr/>
        <p:txBody>
          <a:bodyPr/>
          <a:lstStyle/>
          <a:p>
            <a:r>
              <a:rPr lang="en-US" dirty="0" smtClean="0"/>
              <a:t>first to file patent</a:t>
            </a:r>
            <a:endParaRPr lang="fa-IR" dirty="0"/>
          </a:p>
        </p:txBody>
      </p:sp>
      <p:pic>
        <p:nvPicPr>
          <p:cNvPr id="7" name="Content Placeholder 6" descr="images.jpg"/>
          <p:cNvPicPr>
            <a:picLocks noGrp="1" noChangeAspect="1"/>
          </p:cNvPicPr>
          <p:nvPr>
            <p:ph sz="half" idx="2"/>
          </p:nvPr>
        </p:nvPicPr>
        <p:blipFill>
          <a:blip r:embed="rId2" cstate="print"/>
          <a:stretch>
            <a:fillRect/>
          </a:stretch>
        </p:blipFill>
        <p:spPr>
          <a:xfrm>
            <a:off x="428596" y="2285992"/>
            <a:ext cx="3786214" cy="4429156"/>
          </a:xfrm>
        </p:spPr>
      </p:pic>
      <p:sp>
        <p:nvSpPr>
          <p:cNvPr id="5" name="Text Placeholder 4"/>
          <p:cNvSpPr>
            <a:spLocks noGrp="1"/>
          </p:cNvSpPr>
          <p:nvPr>
            <p:ph type="body" sz="quarter" idx="3"/>
          </p:nvPr>
        </p:nvSpPr>
        <p:spPr/>
        <p:txBody>
          <a:bodyPr/>
          <a:lstStyle/>
          <a:p>
            <a:r>
              <a:rPr lang="en-US" dirty="0" smtClean="0"/>
              <a:t>First to invent</a:t>
            </a:r>
            <a:endParaRPr lang="fa-IR" dirty="0"/>
          </a:p>
        </p:txBody>
      </p:sp>
      <p:pic>
        <p:nvPicPr>
          <p:cNvPr id="8" name="Content Placeholder 7" descr="images.jpg"/>
          <p:cNvPicPr>
            <a:picLocks noGrp="1" noChangeAspect="1"/>
          </p:cNvPicPr>
          <p:nvPr>
            <p:ph sz="quarter" idx="4"/>
          </p:nvPr>
        </p:nvPicPr>
        <p:blipFill>
          <a:blip r:embed="rId3" cstate="print"/>
          <a:stretch>
            <a:fillRect/>
          </a:stretch>
        </p:blipFill>
        <p:spPr>
          <a:xfrm>
            <a:off x="4572000" y="2285992"/>
            <a:ext cx="4214842" cy="4071966"/>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اصل وحدت اختراع</a:t>
            </a:r>
            <a:endParaRPr lang="fa-IR" dirty="0"/>
          </a:p>
        </p:txBody>
      </p:sp>
      <p:sp>
        <p:nvSpPr>
          <p:cNvPr id="3" name="Content Placeholder 2"/>
          <p:cNvSpPr>
            <a:spLocks noGrp="1"/>
          </p:cNvSpPr>
          <p:nvPr>
            <p:ph idx="1"/>
          </p:nvPr>
        </p:nvSpPr>
        <p:spPr/>
        <p:txBody>
          <a:bodyPr/>
          <a:lstStyle/>
          <a:p>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اقسام اظهارنامه اختراع وحمایت</a:t>
            </a:r>
            <a:endParaRPr lang="fa-IR" dirty="0"/>
          </a:p>
        </p:txBody>
      </p:sp>
      <p:sp>
        <p:nvSpPr>
          <p:cNvPr id="3" name="Content Placeholder 2"/>
          <p:cNvSpPr>
            <a:spLocks noGrp="1"/>
          </p:cNvSpPr>
          <p:nvPr>
            <p:ph idx="1"/>
          </p:nvPr>
        </p:nvSpPr>
        <p:spPr/>
        <p:txBody>
          <a:bodyPr/>
          <a:lstStyle/>
          <a:p>
            <a:r>
              <a:rPr lang="fa-IR" dirty="0" smtClean="0"/>
              <a:t>1-ملی</a:t>
            </a:r>
          </a:p>
          <a:p>
            <a:r>
              <a:rPr lang="fa-IR" dirty="0" smtClean="0"/>
              <a:t>2-منطقه ای</a:t>
            </a:r>
          </a:p>
          <a:p>
            <a:r>
              <a:rPr lang="fa-IR" dirty="0" smtClean="0"/>
              <a:t>3-بین المللی</a:t>
            </a:r>
          </a:p>
          <a:p>
            <a:r>
              <a:rPr lang="fa-IR" dirty="0" smtClean="0"/>
              <a:t>اصل سرزمینی بودن اختراع</a:t>
            </a: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اتحادیه منطقه ای</a:t>
            </a:r>
            <a:endParaRPr lang="fa-IR" dirty="0"/>
          </a:p>
        </p:txBody>
      </p:sp>
      <p:sp>
        <p:nvSpPr>
          <p:cNvPr id="3" name="Content Placeholder 2"/>
          <p:cNvSpPr>
            <a:spLocks noGrp="1"/>
          </p:cNvSpPr>
          <p:nvPr>
            <p:ph idx="1"/>
          </p:nvPr>
        </p:nvSpPr>
        <p:spPr/>
        <p:txBody>
          <a:bodyPr/>
          <a:lstStyle/>
          <a:p>
            <a:pPr algn="l" rtl="0"/>
            <a:r>
              <a:rPr lang="en-US" b="1" dirty="0" smtClean="0"/>
              <a:t>African Regional Intellectual Property Organization</a:t>
            </a:r>
          </a:p>
          <a:p>
            <a:pPr algn="l" rtl="0"/>
            <a:r>
              <a:rPr lang="en-US" dirty="0" smtClean="0">
                <a:hlinkClick r:id="rId2" tooltip="Botswana"/>
              </a:rPr>
              <a:t>Botswana</a:t>
            </a:r>
            <a:r>
              <a:rPr lang="en-US" dirty="0" smtClean="0"/>
              <a:t>  </a:t>
            </a:r>
            <a:r>
              <a:rPr lang="en-US" dirty="0" smtClean="0">
                <a:hlinkClick r:id="rId3" tooltip="The Gambia"/>
              </a:rPr>
              <a:t>Gambia</a:t>
            </a:r>
            <a:r>
              <a:rPr lang="en-US" dirty="0" smtClean="0"/>
              <a:t>  </a:t>
            </a:r>
            <a:r>
              <a:rPr lang="en-US" dirty="0" smtClean="0">
                <a:hlinkClick r:id="rId4" tooltip="Ghana"/>
              </a:rPr>
              <a:t>Ghana</a:t>
            </a:r>
            <a:r>
              <a:rPr lang="en-US" dirty="0" smtClean="0"/>
              <a:t>  </a:t>
            </a:r>
            <a:r>
              <a:rPr lang="en-US" dirty="0" smtClean="0">
                <a:hlinkClick r:id="rId5" tooltip="Kenya"/>
              </a:rPr>
              <a:t>Kenya</a:t>
            </a:r>
            <a:r>
              <a:rPr lang="en-US" dirty="0" smtClean="0"/>
              <a:t>  </a:t>
            </a:r>
            <a:r>
              <a:rPr lang="en-US" dirty="0" smtClean="0">
                <a:hlinkClick r:id="rId6" tooltip="Lesotho"/>
              </a:rPr>
              <a:t>Lesotho</a:t>
            </a:r>
            <a:r>
              <a:rPr lang="en-US" dirty="0" smtClean="0"/>
              <a:t>  </a:t>
            </a:r>
            <a:r>
              <a:rPr lang="en-US" dirty="0" smtClean="0">
                <a:hlinkClick r:id="rId7" tooltip="Liberia"/>
              </a:rPr>
              <a:t>Liberia</a:t>
            </a:r>
            <a:r>
              <a:rPr lang="en-US" dirty="0" smtClean="0"/>
              <a:t>  </a:t>
            </a:r>
            <a:r>
              <a:rPr lang="en-US" dirty="0" smtClean="0">
                <a:hlinkClick r:id="rId8" tooltip="Malawi"/>
              </a:rPr>
              <a:t>Malawi</a:t>
            </a:r>
            <a:r>
              <a:rPr lang="en-US" dirty="0" smtClean="0"/>
              <a:t>  </a:t>
            </a:r>
            <a:r>
              <a:rPr lang="en-US" dirty="0" smtClean="0">
                <a:hlinkClick r:id="rId9" tooltip="Mozambique"/>
              </a:rPr>
              <a:t>Mozambique</a:t>
            </a:r>
            <a:r>
              <a:rPr lang="en-US" dirty="0" smtClean="0"/>
              <a:t>  </a:t>
            </a:r>
            <a:r>
              <a:rPr lang="en-US" dirty="0" smtClean="0">
                <a:hlinkClick r:id="rId10" tooltip="Namibia"/>
              </a:rPr>
              <a:t>Namibia</a:t>
            </a:r>
            <a:r>
              <a:rPr lang="en-US" dirty="0" smtClean="0"/>
              <a:t>  </a:t>
            </a:r>
            <a:r>
              <a:rPr lang="en-US" dirty="0" smtClean="0">
                <a:hlinkClick r:id="rId11" tooltip="Rwanda"/>
              </a:rPr>
              <a:t>Rwanda</a:t>
            </a:r>
            <a:r>
              <a:rPr lang="en-US" dirty="0" smtClean="0"/>
              <a:t>  </a:t>
            </a:r>
            <a:r>
              <a:rPr lang="en-US" dirty="0" smtClean="0">
                <a:hlinkClick r:id="rId12" tooltip="Sierra Leone"/>
              </a:rPr>
              <a:t>Sierra Leone</a:t>
            </a:r>
            <a:r>
              <a:rPr lang="en-US" dirty="0" smtClean="0"/>
              <a:t>  </a:t>
            </a:r>
            <a:r>
              <a:rPr lang="en-US" dirty="0" smtClean="0">
                <a:hlinkClick r:id="rId13" tooltip="Somalia"/>
              </a:rPr>
              <a:t>Somalia</a:t>
            </a:r>
            <a:r>
              <a:rPr lang="en-US" dirty="0" smtClean="0"/>
              <a:t>  </a:t>
            </a:r>
            <a:r>
              <a:rPr lang="en-US" dirty="0" smtClean="0">
                <a:hlinkClick r:id="rId14" tooltip="Sudan"/>
              </a:rPr>
              <a:t>Sudan</a:t>
            </a:r>
            <a:r>
              <a:rPr lang="en-US" dirty="0" smtClean="0"/>
              <a:t>  </a:t>
            </a:r>
            <a:r>
              <a:rPr lang="en-US" dirty="0" smtClean="0">
                <a:hlinkClick r:id="rId15" tooltip="Swaziland"/>
              </a:rPr>
              <a:t>Swaziland</a:t>
            </a:r>
            <a:r>
              <a:rPr lang="en-US" dirty="0" smtClean="0"/>
              <a:t>  </a:t>
            </a:r>
            <a:r>
              <a:rPr lang="en-US" dirty="0" smtClean="0">
                <a:hlinkClick r:id="rId16" tooltip="Tanzania"/>
              </a:rPr>
              <a:t>Tanzania</a:t>
            </a:r>
            <a:r>
              <a:rPr lang="en-US" dirty="0" smtClean="0"/>
              <a:t>  </a:t>
            </a:r>
            <a:r>
              <a:rPr lang="en-US" dirty="0" smtClean="0">
                <a:hlinkClick r:id="rId17" tooltip="Uganda"/>
              </a:rPr>
              <a:t>Uganda</a:t>
            </a:r>
            <a:r>
              <a:rPr lang="en-US" dirty="0" smtClean="0"/>
              <a:t>  </a:t>
            </a:r>
            <a:r>
              <a:rPr lang="en-US" dirty="0" smtClean="0">
                <a:hlinkClick r:id="rId18" tooltip="Zambia"/>
              </a:rPr>
              <a:t>Zambia</a:t>
            </a:r>
            <a:r>
              <a:rPr lang="en-US" dirty="0" smtClean="0"/>
              <a:t>  </a:t>
            </a:r>
            <a:r>
              <a:rPr lang="en-US" dirty="0" smtClean="0">
                <a:hlinkClick r:id="rId19" tooltip="Zimbabwe"/>
              </a:rPr>
              <a:t>Zimbabwe</a:t>
            </a:r>
            <a:endParaRPr lang="fa-I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European Patent </a:t>
            </a:r>
            <a:r>
              <a:rPr lang="en-US" b="1" dirty="0" err="1" smtClean="0"/>
              <a:t>Organisation</a:t>
            </a:r>
            <a:r>
              <a:rPr lang="en-US" b="1" dirty="0" smtClean="0"/>
              <a:t/>
            </a:r>
            <a:br>
              <a:rPr lang="en-US" b="1" dirty="0" smtClean="0"/>
            </a:br>
            <a:endParaRPr lang="fa-IR" dirty="0"/>
          </a:p>
        </p:txBody>
      </p:sp>
      <p:pic>
        <p:nvPicPr>
          <p:cNvPr id="4" name="Content Placeholder 3" descr="epo_member_states_10_10.gif"/>
          <p:cNvPicPr>
            <a:picLocks noGrp="1" noChangeAspect="1"/>
          </p:cNvPicPr>
          <p:nvPr>
            <p:ph idx="1"/>
          </p:nvPr>
        </p:nvPicPr>
        <p:blipFill>
          <a:blip r:embed="rId2" cstate="print"/>
          <a:stretch>
            <a:fillRect/>
          </a:stretch>
        </p:blipFill>
        <p:spPr>
          <a:xfrm>
            <a:off x="0" y="1142984"/>
            <a:ext cx="9144000" cy="5715016"/>
          </a:xfr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EURASIAN PATENT OFFICE (EAPO)</a:t>
            </a:r>
            <a:endParaRPr lang="fa-IR" dirty="0"/>
          </a:p>
        </p:txBody>
      </p:sp>
      <p:sp>
        <p:nvSpPr>
          <p:cNvPr id="3" name="Content Placeholder 2"/>
          <p:cNvSpPr>
            <a:spLocks noGrp="1"/>
          </p:cNvSpPr>
          <p:nvPr>
            <p:ph idx="1"/>
          </p:nvPr>
        </p:nvSpPr>
        <p:spPr/>
        <p:txBody>
          <a:bodyPr>
            <a:normAutofit fontScale="85000" lnSpcReduction="20000"/>
          </a:bodyPr>
          <a:lstStyle/>
          <a:p>
            <a:r>
              <a:rPr lang="en-US" dirty="0" smtClean="0"/>
              <a:t>There are 8 member states: </a:t>
            </a:r>
            <a:r>
              <a:rPr lang="en-US" dirty="0" smtClean="0">
                <a:hlinkClick r:id="rId2" tooltip="Turkmenistan"/>
              </a:rPr>
              <a:t>Turkmenistan</a:t>
            </a:r>
            <a:r>
              <a:rPr lang="en-US" dirty="0" smtClean="0"/>
              <a:t>, the </a:t>
            </a:r>
            <a:r>
              <a:rPr lang="en-US" dirty="0" smtClean="0">
                <a:hlinkClick r:id="rId3" tooltip="Republic of Belarus"/>
              </a:rPr>
              <a:t>Republic of Belarus</a:t>
            </a:r>
            <a:r>
              <a:rPr lang="en-US" dirty="0" smtClean="0"/>
              <a:t>, the </a:t>
            </a:r>
            <a:r>
              <a:rPr lang="en-US" dirty="0" smtClean="0">
                <a:hlinkClick r:id="rId4" tooltip="Republic of Tajikistan"/>
              </a:rPr>
              <a:t>Republic of Tajikistan</a:t>
            </a:r>
            <a:r>
              <a:rPr lang="en-US" dirty="0" smtClean="0"/>
              <a:t>, </a:t>
            </a:r>
            <a:r>
              <a:rPr lang="en-US" dirty="0" smtClean="0">
                <a:hlinkClick r:id="rId5" tooltip="Russia"/>
              </a:rPr>
              <a:t>Russia</a:t>
            </a:r>
            <a:r>
              <a:rPr lang="en-US" dirty="0" smtClean="0"/>
              <a:t>, the </a:t>
            </a:r>
            <a:r>
              <a:rPr lang="en-US" dirty="0" smtClean="0">
                <a:hlinkClick r:id="rId6" tooltip="Azerbaijan Republic"/>
              </a:rPr>
              <a:t>Azerbaijan Republic</a:t>
            </a:r>
            <a:r>
              <a:rPr lang="en-US" dirty="0" smtClean="0"/>
              <a:t>, the </a:t>
            </a:r>
            <a:r>
              <a:rPr lang="en-US" dirty="0" smtClean="0">
                <a:hlinkClick r:id="rId7" tooltip="Republic of Kazakhstan"/>
              </a:rPr>
              <a:t>Republic of Kazakhstan</a:t>
            </a:r>
            <a:r>
              <a:rPr lang="en-US" dirty="0" smtClean="0"/>
              <a:t>, </a:t>
            </a:r>
            <a:r>
              <a:rPr lang="en-US" dirty="0" smtClean="0">
                <a:hlinkClick r:id="rId8" tooltip="Kyrgyzstan"/>
              </a:rPr>
              <a:t>Kyrgyzstan</a:t>
            </a:r>
            <a:r>
              <a:rPr lang="en-US" dirty="0" smtClean="0"/>
              <a:t>, and the </a:t>
            </a:r>
            <a:r>
              <a:rPr lang="en-US" dirty="0" smtClean="0">
                <a:hlinkClick r:id="rId9" tooltip="Republic of Armenia"/>
              </a:rPr>
              <a:t>Republic of Armenia</a:t>
            </a:r>
            <a:r>
              <a:rPr lang="en-US" dirty="0" smtClean="0"/>
              <a:t>. The </a:t>
            </a:r>
            <a:r>
              <a:rPr lang="en-US" dirty="0" smtClean="0">
                <a:hlinkClick r:id="rId10" tooltip="Republic of Moldova"/>
              </a:rPr>
              <a:t>Republic of Moldova</a:t>
            </a:r>
            <a:r>
              <a:rPr lang="en-US" dirty="0" smtClean="0"/>
              <a:t> is a former member state. On 26 October 2011, the Republic of Moldova </a:t>
            </a:r>
            <a:r>
              <a:rPr lang="en-US" dirty="0" smtClean="0">
                <a:hlinkClick r:id="rId11" tooltip="Denunciation"/>
              </a:rPr>
              <a:t>denounced</a:t>
            </a:r>
            <a:r>
              <a:rPr lang="en-US" dirty="0" smtClean="0"/>
              <a:t> the Eurasian Patent Convention, meaning that, since 26 April 2012, it is no longer party to the Convention.</a:t>
            </a:r>
            <a:r>
              <a:rPr lang="en-US" baseline="30000" dirty="0" smtClean="0">
                <a:hlinkClick r:id="rId12"/>
              </a:rPr>
              <a:t>[1]</a:t>
            </a:r>
            <a:r>
              <a:rPr lang="en-US" dirty="0" smtClean="0"/>
              <a:t> In the meantime, in December 2011, negotiations on a "validation and co-operation agreement" between the </a:t>
            </a:r>
            <a:r>
              <a:rPr lang="en-US" dirty="0" smtClean="0">
                <a:hlinkClick r:id="rId13" tooltip="European Patent Office"/>
              </a:rPr>
              <a:t>European Patent Office</a:t>
            </a:r>
            <a:r>
              <a:rPr lang="en-US" dirty="0" smtClean="0"/>
              <a:t> (EPO) and the Republic of Moldova were authorized by the </a:t>
            </a:r>
            <a:r>
              <a:rPr lang="en-US" dirty="0" smtClean="0">
                <a:hlinkClick r:id="rId14" tooltip="Administrative Council of the European Patent Organisation"/>
              </a:rPr>
              <a:t>Administrative Council of the European Patent </a:t>
            </a:r>
            <a:r>
              <a:rPr lang="en-US" dirty="0" err="1" smtClean="0">
                <a:hlinkClick r:id="rId14" tooltip="Administrative Council of the European Patent Organisation"/>
              </a:rPr>
              <a:t>Organisation</a:t>
            </a:r>
            <a:endParaRPr lang="fa-I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rtl="0"/>
            <a:r>
              <a:rPr lang="en-US" sz="4000" dirty="0" smtClean="0"/>
              <a:t>AFRICAN INTELLECTUAL PROPERTY </a:t>
            </a:r>
            <a:br>
              <a:rPr lang="en-US" sz="4000" dirty="0" smtClean="0"/>
            </a:br>
            <a:r>
              <a:rPr lang="en-US" sz="4000" dirty="0" smtClean="0"/>
              <a:t>ORGANIZATION (OAPI) </a:t>
            </a:r>
            <a:r>
              <a:rPr lang="en-US" dirty="0" smtClean="0"/>
              <a:t/>
            </a:r>
            <a:br>
              <a:rPr lang="en-US" dirty="0" smtClean="0"/>
            </a:br>
            <a:endParaRPr lang="fa-IR" dirty="0"/>
          </a:p>
        </p:txBody>
      </p:sp>
      <p:sp>
        <p:nvSpPr>
          <p:cNvPr id="3" name="Content Placeholder 2"/>
          <p:cNvSpPr>
            <a:spLocks noGrp="1"/>
          </p:cNvSpPr>
          <p:nvPr>
            <p:ph idx="1"/>
          </p:nvPr>
        </p:nvSpPr>
        <p:spPr>
          <a:xfrm>
            <a:off x="214282" y="1071546"/>
            <a:ext cx="8929718" cy="5429288"/>
          </a:xfrm>
        </p:spPr>
        <p:txBody>
          <a:bodyPr>
            <a:normAutofit fontScale="77500" lnSpcReduction="20000"/>
          </a:bodyPr>
          <a:lstStyle/>
          <a:p>
            <a:pPr algn="l" rtl="0"/>
            <a:r>
              <a:rPr lang="en-US" dirty="0" smtClean="0"/>
              <a:t>BF    Burkina Faso</a:t>
            </a:r>
            <a:br>
              <a:rPr lang="en-US" dirty="0" smtClean="0"/>
            </a:br>
            <a:r>
              <a:rPr lang="en-US" dirty="0" smtClean="0"/>
              <a:t>BJ    Benin</a:t>
            </a:r>
            <a:br>
              <a:rPr lang="en-US" dirty="0" smtClean="0"/>
            </a:br>
            <a:r>
              <a:rPr lang="en-US" dirty="0" smtClean="0"/>
              <a:t>CF   Central African Republic</a:t>
            </a:r>
            <a:br>
              <a:rPr lang="en-US" dirty="0" smtClean="0"/>
            </a:br>
            <a:r>
              <a:rPr lang="en-US" dirty="0" smtClean="0"/>
              <a:t>CG   Congo</a:t>
            </a:r>
            <a:br>
              <a:rPr lang="en-US" dirty="0" smtClean="0"/>
            </a:br>
            <a:r>
              <a:rPr lang="en-US" dirty="0" smtClean="0"/>
              <a:t>CI     Côte d’Ivoire</a:t>
            </a:r>
            <a:br>
              <a:rPr lang="en-US" dirty="0" smtClean="0"/>
            </a:br>
            <a:r>
              <a:rPr lang="en-US" dirty="0" smtClean="0"/>
              <a:t>CM   Cameroon</a:t>
            </a:r>
            <a:br>
              <a:rPr lang="en-US" dirty="0" smtClean="0"/>
            </a:br>
            <a:r>
              <a:rPr lang="en-US" dirty="0" smtClean="0"/>
              <a:t>GA    Gabon</a:t>
            </a:r>
            <a:br>
              <a:rPr lang="en-US" dirty="0" smtClean="0"/>
            </a:br>
            <a:r>
              <a:rPr lang="en-US" dirty="0" smtClean="0"/>
              <a:t>GN   Guinea</a:t>
            </a:r>
            <a:br>
              <a:rPr lang="en-US" dirty="0" smtClean="0"/>
            </a:br>
            <a:r>
              <a:rPr lang="en-US" dirty="0" smtClean="0"/>
              <a:t>GQ   Equatorial Guinea</a:t>
            </a:r>
            <a:br>
              <a:rPr lang="en-US" dirty="0" smtClean="0"/>
            </a:br>
            <a:r>
              <a:rPr lang="en-US" dirty="0" smtClean="0"/>
              <a:t>GW   Guinea-Bissau</a:t>
            </a:r>
            <a:br>
              <a:rPr lang="en-US" dirty="0" smtClean="0"/>
            </a:br>
            <a:r>
              <a:rPr lang="en-US" dirty="0" smtClean="0"/>
              <a:t>KM   Comoros</a:t>
            </a:r>
            <a:r>
              <a:rPr lang="en-US" baseline="30000" dirty="0" smtClean="0">
                <a:hlinkClick r:id="rId2"/>
              </a:rPr>
              <a:t>7</a:t>
            </a:r>
            <a:r>
              <a:rPr lang="en-US" dirty="0" smtClean="0"/>
              <a:t/>
            </a:r>
            <a:br>
              <a:rPr lang="en-US" dirty="0" smtClean="0"/>
            </a:br>
            <a:r>
              <a:rPr lang="en-US" dirty="0" smtClean="0"/>
              <a:t>ML    Mali</a:t>
            </a:r>
            <a:br>
              <a:rPr lang="en-US" dirty="0" smtClean="0"/>
            </a:br>
            <a:r>
              <a:rPr lang="en-US" dirty="0" smtClean="0"/>
              <a:t>MR   Mauritania</a:t>
            </a:r>
            <a:br>
              <a:rPr lang="en-US" dirty="0" smtClean="0"/>
            </a:br>
            <a:r>
              <a:rPr lang="en-US" dirty="0" smtClean="0"/>
              <a:t>NE   Niger</a:t>
            </a:r>
            <a:br>
              <a:rPr lang="en-US" dirty="0" smtClean="0"/>
            </a:br>
            <a:r>
              <a:rPr lang="en-US" dirty="0" smtClean="0"/>
              <a:t>SN   Senegal </a:t>
            </a:r>
            <a:br>
              <a:rPr lang="en-US" dirty="0" smtClean="0"/>
            </a:br>
            <a:r>
              <a:rPr lang="en-US" dirty="0" smtClean="0"/>
              <a:t>TD   Chad</a:t>
            </a:r>
            <a:br>
              <a:rPr lang="en-US" dirty="0" smtClean="0"/>
            </a:br>
            <a:r>
              <a:rPr lang="en-US" dirty="0" smtClean="0"/>
              <a:t>TG   Togo</a:t>
            </a:r>
            <a:endParaRPr lang="fa-I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Gulf Cooperation Council (GCC) </a:t>
            </a:r>
            <a:br>
              <a:rPr lang="en-US" b="1" dirty="0" smtClean="0"/>
            </a:br>
            <a:endParaRPr lang="fa-IR" dirty="0"/>
          </a:p>
        </p:txBody>
      </p:sp>
      <p:sp>
        <p:nvSpPr>
          <p:cNvPr id="3" name="Content Placeholder 2"/>
          <p:cNvSpPr>
            <a:spLocks noGrp="1"/>
          </p:cNvSpPr>
          <p:nvPr>
            <p:ph idx="1"/>
          </p:nvPr>
        </p:nvSpPr>
        <p:spPr>
          <a:xfrm>
            <a:off x="0" y="1214422"/>
            <a:ext cx="8929718" cy="5286412"/>
          </a:xfrm>
        </p:spPr>
        <p:txBody>
          <a:bodyPr/>
          <a:lstStyle/>
          <a:p>
            <a:r>
              <a:rPr lang="en-US" dirty="0" smtClean="0"/>
              <a:t>The </a:t>
            </a:r>
            <a:r>
              <a:rPr lang="en-US" b="1" dirty="0" smtClean="0"/>
              <a:t>GCC Patent Office</a:t>
            </a:r>
            <a:r>
              <a:rPr lang="en-US" dirty="0" smtClean="0"/>
              <a:t> (GCCPO) is a regional </a:t>
            </a:r>
            <a:r>
              <a:rPr lang="en-US" dirty="0" smtClean="0">
                <a:hlinkClick r:id="rId2" tooltip="Patent office"/>
              </a:rPr>
              <a:t>patent office</a:t>
            </a:r>
            <a:r>
              <a:rPr lang="en-US" dirty="0" smtClean="0"/>
              <a:t> based in </a:t>
            </a:r>
            <a:r>
              <a:rPr lang="en-US" dirty="0" smtClean="0">
                <a:hlinkClick r:id="rId3" tooltip="Riyadh"/>
              </a:rPr>
              <a:t>Riyadh</a:t>
            </a:r>
            <a:r>
              <a:rPr lang="en-US" dirty="0" smtClean="0"/>
              <a:t>, </a:t>
            </a:r>
            <a:r>
              <a:rPr lang="en-US" dirty="0" smtClean="0">
                <a:hlinkClick r:id="rId4" tooltip="Saudi Arabia"/>
              </a:rPr>
              <a:t>Saudi Arabia</a:t>
            </a:r>
            <a:r>
              <a:rPr lang="en-US" dirty="0" smtClean="0"/>
              <a:t>, within the Secretariat General of the </a:t>
            </a:r>
            <a:r>
              <a:rPr lang="en-US" dirty="0" smtClean="0">
                <a:hlinkClick r:id="rId5" tooltip="Gulf Cooperation Council"/>
              </a:rPr>
              <a:t>Gulf Cooperation Council</a:t>
            </a:r>
            <a:r>
              <a:rPr lang="en-US" dirty="0" smtClean="0"/>
              <a:t> (GCC). It was established in 1992 and began operations in 1998. The GCC Patent Office grants patents valid in all GCC member states. The first GCC patent was granted in 2002. As of 2013, it employed about 30 </a:t>
            </a:r>
            <a:r>
              <a:rPr lang="en-US" dirty="0" smtClean="0">
                <a:hlinkClick r:id="rId6" tooltip="Patent examiner"/>
              </a:rPr>
              <a:t>patent examiners</a:t>
            </a:r>
            <a:r>
              <a:rPr lang="en-US" dirty="0" smtClean="0"/>
              <a:t>.</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p:spPr>
        <p:txBody>
          <a:bodyPr>
            <a:normAutofit fontScale="90000"/>
          </a:bodyPr>
          <a:lstStyle/>
          <a:p>
            <a:r>
              <a:rPr lang="en-US" dirty="0" smtClean="0"/>
              <a:t>literary and artistic works : novels . poem</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142844" y="1500174"/>
            <a:ext cx="4572032" cy="4929222"/>
          </a:xfrm>
        </p:spPr>
      </p:pic>
      <p:pic>
        <p:nvPicPr>
          <p:cNvPr id="6" name="Content Placeholder 5" descr="index.jpg"/>
          <p:cNvPicPr>
            <a:picLocks noGrp="1" noChangeAspect="1"/>
          </p:cNvPicPr>
          <p:nvPr>
            <p:ph sz="half" idx="2"/>
          </p:nvPr>
        </p:nvPicPr>
        <p:blipFill>
          <a:blip r:embed="rId3" cstate="print"/>
          <a:stretch>
            <a:fillRect/>
          </a:stretch>
        </p:blipFill>
        <p:spPr>
          <a:xfrm>
            <a:off x="4714876" y="1571612"/>
            <a:ext cx="4429123" cy="492922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plays, films, musical works,</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500034" y="1571612"/>
            <a:ext cx="4071966" cy="4857784"/>
          </a:xfrm>
        </p:spPr>
      </p:pic>
      <p:pic>
        <p:nvPicPr>
          <p:cNvPr id="6" name="Content Placeholder 5" descr="index.jpg"/>
          <p:cNvPicPr>
            <a:picLocks noGrp="1" noChangeAspect="1"/>
          </p:cNvPicPr>
          <p:nvPr>
            <p:ph sz="half" idx="2"/>
          </p:nvPr>
        </p:nvPicPr>
        <p:blipFill>
          <a:blip r:embed="rId3" cstate="print"/>
          <a:stretch>
            <a:fillRect/>
          </a:stretch>
        </p:blipFill>
        <p:spPr>
          <a:xfrm>
            <a:off x="4857752" y="1785926"/>
            <a:ext cx="4286248" cy="478634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artistic works such as drawings, paintings</a:t>
            </a:r>
            <a:endParaRPr lang="fa-IR" dirty="0"/>
          </a:p>
        </p:txBody>
      </p:sp>
      <p:pic>
        <p:nvPicPr>
          <p:cNvPr id="5" name="Content Placeholder 4" descr="index.jpg"/>
          <p:cNvPicPr>
            <a:picLocks noGrp="1" noChangeAspect="1"/>
          </p:cNvPicPr>
          <p:nvPr>
            <p:ph sz="half" idx="1"/>
          </p:nvPr>
        </p:nvPicPr>
        <p:blipFill>
          <a:blip r:embed="rId2" cstate="print"/>
          <a:stretch>
            <a:fillRect/>
          </a:stretch>
        </p:blipFill>
        <p:spPr>
          <a:xfrm>
            <a:off x="357158" y="1643050"/>
            <a:ext cx="4071966" cy="5214950"/>
          </a:xfrm>
        </p:spPr>
      </p:pic>
      <p:pic>
        <p:nvPicPr>
          <p:cNvPr id="6" name="Content Placeholder 5" descr="images.jpg"/>
          <p:cNvPicPr>
            <a:picLocks noGrp="1" noChangeAspect="1"/>
          </p:cNvPicPr>
          <p:nvPr>
            <p:ph sz="half" idx="2"/>
          </p:nvPr>
        </p:nvPicPr>
        <p:blipFill>
          <a:blip r:embed="rId3" cstate="print"/>
          <a:stretch>
            <a:fillRect/>
          </a:stretch>
        </p:blipFill>
        <p:spPr>
          <a:xfrm>
            <a:off x="4572000" y="1571612"/>
            <a:ext cx="4214841" cy="528638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photographs and sculptures</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785786" y="1928802"/>
            <a:ext cx="3643338" cy="4286280"/>
          </a:xfrm>
        </p:spPr>
      </p:pic>
      <p:pic>
        <p:nvPicPr>
          <p:cNvPr id="6" name="Content Placeholder 5" descr="index.jpg"/>
          <p:cNvPicPr>
            <a:picLocks noGrp="1" noChangeAspect="1"/>
          </p:cNvPicPr>
          <p:nvPr>
            <p:ph sz="half" idx="2"/>
          </p:nvPr>
        </p:nvPicPr>
        <p:blipFill>
          <a:blip r:embed="rId3" cstate="print"/>
          <a:stretch>
            <a:fillRect/>
          </a:stretch>
        </p:blipFill>
        <p:spPr>
          <a:xfrm>
            <a:off x="5357812" y="1785926"/>
            <a:ext cx="3143278" cy="442915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producers of phonograms </a:t>
            </a:r>
            <a:r>
              <a:rPr lang="fa-IR" dirty="0" smtClean="0"/>
              <a:t>:</a:t>
            </a:r>
            <a:r>
              <a:rPr lang="en-US" dirty="0" smtClean="0"/>
              <a:t>architectural designs</a:t>
            </a:r>
            <a:endParaRPr lang="fa-IR" dirty="0"/>
          </a:p>
        </p:txBody>
      </p:sp>
      <p:pic>
        <p:nvPicPr>
          <p:cNvPr id="5" name="Content Placeholder 4" descr="images.jpg"/>
          <p:cNvPicPr>
            <a:picLocks noGrp="1" noChangeAspect="1"/>
          </p:cNvPicPr>
          <p:nvPr>
            <p:ph sz="half" idx="1"/>
          </p:nvPr>
        </p:nvPicPr>
        <p:blipFill>
          <a:blip r:embed="rId2" cstate="print"/>
          <a:stretch>
            <a:fillRect/>
          </a:stretch>
        </p:blipFill>
        <p:spPr>
          <a:xfrm>
            <a:off x="1185862" y="2977356"/>
            <a:ext cx="2581275" cy="1771650"/>
          </a:xfrm>
        </p:spPr>
      </p:pic>
      <p:pic>
        <p:nvPicPr>
          <p:cNvPr id="6" name="Content Placeholder 5" descr="images.jpg"/>
          <p:cNvPicPr>
            <a:picLocks noGrp="1" noChangeAspect="1"/>
          </p:cNvPicPr>
          <p:nvPr>
            <p:ph sz="half" idx="2"/>
          </p:nvPr>
        </p:nvPicPr>
        <p:blipFill>
          <a:blip r:embed="rId3" cstate="print"/>
          <a:stretch>
            <a:fillRect/>
          </a:stretch>
        </p:blipFill>
        <p:spPr>
          <a:xfrm>
            <a:off x="5595937" y="2796381"/>
            <a:ext cx="2143125" cy="21336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1665</Words>
  <Application>Microsoft Office PowerPoint</Application>
  <PresentationFormat>On-screen Show (4:3)</PresentationFormat>
  <Paragraphs>184</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حقوق مالكيت فكري </vt:lpstr>
      <vt:lpstr> What is Intellectual Property? Intellectual property (IP) refers to creations of the mind: inventions, literary and artistic works, and symbols, names, images, and designs used in commerce.</vt:lpstr>
      <vt:lpstr>IP is divided into two categories:</vt:lpstr>
      <vt:lpstr>Slide 4</vt:lpstr>
      <vt:lpstr>literary and artistic works : novels . poem</vt:lpstr>
      <vt:lpstr>plays, films, musical works,</vt:lpstr>
      <vt:lpstr>artistic works such as drawings, paintings</vt:lpstr>
      <vt:lpstr>photographs and sculptures</vt:lpstr>
      <vt:lpstr>producers of phonograms :architectural designs</vt:lpstr>
      <vt:lpstr>trademark:Industrial property</vt:lpstr>
      <vt:lpstr>علامت تجاری چیست؟ </vt:lpstr>
      <vt:lpstr>مزایای ثبت علائم تجاری </vt:lpstr>
      <vt:lpstr>طرحهای صنعتی</vt:lpstr>
      <vt:lpstr>نمونه طرح صنعتی</vt:lpstr>
      <vt:lpstr>BEFORE  DRAFTING</vt:lpstr>
      <vt:lpstr>BEFORE DRAFTING:</vt:lpstr>
      <vt:lpstr>What is a Patent? </vt:lpstr>
      <vt:lpstr>patent/?</vt:lpstr>
      <vt:lpstr>Patent generally</vt:lpstr>
      <vt:lpstr>مشکل=راه حل</vt:lpstr>
      <vt:lpstr>ایست قلبی-احیاrecovery</vt:lpstr>
      <vt:lpstr>ایده چیست؟قوه تخیل مهمترازدانش است.</vt:lpstr>
      <vt:lpstr>شرایط ثبت اختراع</vt:lpstr>
      <vt:lpstr>Exclusion from patentable subject matter</vt:lpstr>
      <vt:lpstr>plants and animals other than microorganisms, </vt:lpstr>
      <vt:lpstr>schemes, rules or methods, </vt:lpstr>
      <vt:lpstr>doing business, performing purely mental  acts or playing games </vt:lpstr>
      <vt:lpstr>methods of treatment for humans or animals,</vt:lpstr>
      <vt:lpstr>  diagnostic methods practiced humans </vt:lpstr>
      <vt:lpstr>public order or morality</vt:lpstr>
      <vt:lpstr>invention must be new (novel)</vt:lpstr>
      <vt:lpstr>The disclosure of an invention so that it becomes part of the prior art may take place in three ways  , </vt:lpstr>
      <vt:lpstr>PUBLIC DOMAIN</vt:lpstr>
      <vt:lpstr>Inventive Step (Non-Obviousness)</vt:lpstr>
      <vt:lpstr>Slide 35</vt:lpstr>
      <vt:lpstr>Slide 36</vt:lpstr>
      <vt:lpstr>assess inventive step in relation to three aspects</vt:lpstr>
      <vt:lpstr>Industrial Applicability (Utility)</vt:lpstr>
      <vt:lpstr>Disclosure of the Invention</vt:lpstr>
      <vt:lpstr>زمان ایجاد حق اختراع</vt:lpstr>
      <vt:lpstr>اصل وحدت اختراع</vt:lpstr>
      <vt:lpstr>اقسام اظهارنامه اختراع وحمایت</vt:lpstr>
      <vt:lpstr>اتحادیه منطقه ای</vt:lpstr>
      <vt:lpstr>European Patent Organisation </vt:lpstr>
      <vt:lpstr>EURASIAN PATENT OFFICE (EAPO)</vt:lpstr>
      <vt:lpstr>AFRICAN INTELLECTUAL PROPERTY  ORGANIZATION (OAPI)  </vt:lpstr>
      <vt:lpstr>Gulf Cooperation Council (GCC)  </vt:lpstr>
    </vt:vector>
  </TitlesOfParts>
  <Company>sabt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m.elyasi</dc:creator>
  <cp:lastModifiedBy>IROST</cp:lastModifiedBy>
  <cp:revision>71</cp:revision>
  <dcterms:created xsi:type="dcterms:W3CDTF">2013-07-02T03:30:45Z</dcterms:created>
  <dcterms:modified xsi:type="dcterms:W3CDTF">2015-12-16T16:38:34Z</dcterms:modified>
</cp:coreProperties>
</file>